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21"/>
  </p:notesMasterIdLst>
  <p:sldIdLst>
    <p:sldId id="1932" r:id="rId2"/>
    <p:sldId id="9640" r:id="rId3"/>
    <p:sldId id="1998" r:id="rId4"/>
    <p:sldId id="9648" r:id="rId5"/>
    <p:sldId id="9642" r:id="rId6"/>
    <p:sldId id="9644" r:id="rId7"/>
    <p:sldId id="1985" r:id="rId8"/>
    <p:sldId id="9651" r:id="rId9"/>
    <p:sldId id="9649" r:id="rId10"/>
    <p:sldId id="9647" r:id="rId11"/>
    <p:sldId id="9643" r:id="rId12"/>
    <p:sldId id="9641" r:id="rId13"/>
    <p:sldId id="9645" r:id="rId14"/>
    <p:sldId id="9646" r:id="rId15"/>
    <p:sldId id="1997" r:id="rId16"/>
    <p:sldId id="9652" r:id="rId17"/>
    <p:sldId id="1989" r:id="rId18"/>
    <p:sldId id="9653" r:id="rId19"/>
    <p:sldId id="1990" r:id="rId2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FA2ADA-3B30-1562-146E-5EFA16C44436}" name="Rae Driver" initials="RD" userId="S::rdriver@libertydentalplan.com::33726609-2d8d-4fe9-8621-84e68dd4321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Santana" initials="NS" lastIdx="6" clrIdx="0">
    <p:extLst>
      <p:ext uri="{19B8F6BF-5375-455C-9EA6-DF929625EA0E}">
        <p15:presenceInfo xmlns:p15="http://schemas.microsoft.com/office/powerpoint/2012/main" userId="Natalie Santa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0EA"/>
    <a:srgbClr val="F6E9F9"/>
    <a:srgbClr val="7E247C"/>
    <a:srgbClr val="FFCC00"/>
    <a:srgbClr val="5699CA"/>
    <a:srgbClr val="7030A0"/>
    <a:srgbClr val="0094C8"/>
    <a:srgbClr val="860000"/>
    <a:srgbClr val="1A6EC3"/>
    <a:srgbClr val="922A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5226" autoAdjust="0"/>
  </p:normalViewPr>
  <p:slideViewPr>
    <p:cSldViewPr>
      <p:cViewPr varScale="1">
        <p:scale>
          <a:sx n="63" d="100"/>
          <a:sy n="63" d="100"/>
        </p:scale>
        <p:origin x="672" y="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30FE5B6-4EAB-4B18-B35A-5EFFC92C1789}" type="datetimeFigureOut">
              <a:rPr lang="en-US" smtClean="0"/>
              <a:t>1/5/2023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C1302FA-C305-4D1B-B1F4-10A9E35546DA}" type="slidenum">
              <a:rPr lang="en-US" smtClean="0"/>
              <a:t>‹#›</a:t>
            </a:fld>
            <a:endParaRPr lang="en-US"/>
          </a:p>
        </p:txBody>
      </p:sp>
    </p:spTree>
    <p:extLst>
      <p:ext uri="{BB962C8B-B14F-4D97-AF65-F5344CB8AC3E}">
        <p14:creationId xmlns:p14="http://schemas.microsoft.com/office/powerpoint/2010/main" val="341832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a:t>
            </a:fld>
            <a:endParaRPr lang="en-US"/>
          </a:p>
        </p:txBody>
      </p:sp>
    </p:spTree>
    <p:extLst>
      <p:ext uri="{BB962C8B-B14F-4D97-AF65-F5344CB8AC3E}">
        <p14:creationId xmlns:p14="http://schemas.microsoft.com/office/powerpoint/2010/main" val="244834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11</a:t>
            </a:fld>
            <a:endParaRPr lang="en-US"/>
          </a:p>
        </p:txBody>
      </p:sp>
    </p:spTree>
    <p:extLst>
      <p:ext uri="{BB962C8B-B14F-4D97-AF65-F5344CB8AC3E}">
        <p14:creationId xmlns:p14="http://schemas.microsoft.com/office/powerpoint/2010/main" val="4215713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87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538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14</a:t>
            </a:fld>
            <a:endParaRPr lang="en-US"/>
          </a:p>
        </p:txBody>
      </p:sp>
    </p:spTree>
    <p:extLst>
      <p:ext uri="{BB962C8B-B14F-4D97-AF65-F5344CB8AC3E}">
        <p14:creationId xmlns:p14="http://schemas.microsoft.com/office/powerpoint/2010/main" val="91851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15</a:t>
            </a:fld>
            <a:endParaRPr lang="en-US"/>
          </a:p>
        </p:txBody>
      </p:sp>
    </p:spTree>
    <p:extLst>
      <p:ext uri="{BB962C8B-B14F-4D97-AF65-F5344CB8AC3E}">
        <p14:creationId xmlns:p14="http://schemas.microsoft.com/office/powerpoint/2010/main" val="415617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16</a:t>
            </a:fld>
            <a:endParaRPr lang="en-US"/>
          </a:p>
        </p:txBody>
      </p:sp>
    </p:spTree>
    <p:extLst>
      <p:ext uri="{BB962C8B-B14F-4D97-AF65-F5344CB8AC3E}">
        <p14:creationId xmlns:p14="http://schemas.microsoft.com/office/powerpoint/2010/main" val="287690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17</a:t>
            </a:fld>
            <a:endParaRPr lang="en-US"/>
          </a:p>
        </p:txBody>
      </p:sp>
    </p:spTree>
    <p:extLst>
      <p:ext uri="{BB962C8B-B14F-4D97-AF65-F5344CB8AC3E}">
        <p14:creationId xmlns:p14="http://schemas.microsoft.com/office/powerpoint/2010/main" val="277571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19</a:t>
            </a:fld>
            <a:endParaRPr lang="en-US"/>
          </a:p>
        </p:txBody>
      </p:sp>
    </p:spTree>
    <p:extLst>
      <p:ext uri="{BB962C8B-B14F-4D97-AF65-F5344CB8AC3E}">
        <p14:creationId xmlns:p14="http://schemas.microsoft.com/office/powerpoint/2010/main" val="38779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9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4</a:t>
            </a:fld>
            <a:endParaRPr lang="en-US"/>
          </a:p>
        </p:txBody>
      </p:sp>
    </p:spTree>
    <p:extLst>
      <p:ext uri="{BB962C8B-B14F-4D97-AF65-F5344CB8AC3E}">
        <p14:creationId xmlns:p14="http://schemas.microsoft.com/office/powerpoint/2010/main" val="325893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5</a:t>
            </a:fld>
            <a:endParaRPr lang="en-US"/>
          </a:p>
        </p:txBody>
      </p:sp>
    </p:spTree>
    <p:extLst>
      <p:ext uri="{BB962C8B-B14F-4D97-AF65-F5344CB8AC3E}">
        <p14:creationId xmlns:p14="http://schemas.microsoft.com/office/powerpoint/2010/main" val="378498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6</a:t>
            </a:fld>
            <a:endParaRPr lang="en-US"/>
          </a:p>
        </p:txBody>
      </p:sp>
    </p:spTree>
    <p:extLst>
      <p:ext uri="{BB962C8B-B14F-4D97-AF65-F5344CB8AC3E}">
        <p14:creationId xmlns:p14="http://schemas.microsoft.com/office/powerpoint/2010/main" val="2304944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7</a:t>
            </a:fld>
            <a:endParaRPr lang="en-US"/>
          </a:p>
        </p:txBody>
      </p:sp>
    </p:spTree>
    <p:extLst>
      <p:ext uri="{BB962C8B-B14F-4D97-AF65-F5344CB8AC3E}">
        <p14:creationId xmlns:p14="http://schemas.microsoft.com/office/powerpoint/2010/main" val="216370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ED633-20BA-4AFC-AB6C-3AFDED68B7FF}" type="slidenum">
              <a:rPr lang="en-US" smtClean="0"/>
              <a:t>8</a:t>
            </a:fld>
            <a:endParaRPr lang="en-US"/>
          </a:p>
        </p:txBody>
      </p:sp>
    </p:spTree>
    <p:extLst>
      <p:ext uri="{BB962C8B-B14F-4D97-AF65-F5344CB8AC3E}">
        <p14:creationId xmlns:p14="http://schemas.microsoft.com/office/powerpoint/2010/main" val="15260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6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ED633-20BA-4AFC-AB6C-3AFDED68B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441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13.png"/><Relationship Id="rId2" Type="http://schemas.openxmlformats.org/officeDocument/2006/relationships/image" Target="../media/image15.png"/><Relationship Id="rId16"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pic>
        <p:nvPicPr>
          <p:cNvPr id="7" name="Graphic 6">
            <a:extLst>
              <a:ext uri="{FF2B5EF4-FFF2-40B4-BE49-F238E27FC236}">
                <a16:creationId xmlns:a16="http://schemas.microsoft.com/office/drawing/2014/main" id="{322F2D0A-45CD-4532-9802-393A7566B70D}"/>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pic>
        <p:nvPicPr>
          <p:cNvPr id="8" name="Picture 7">
            <a:extLst>
              <a:ext uri="{FF2B5EF4-FFF2-40B4-BE49-F238E27FC236}">
                <a16:creationId xmlns:a16="http://schemas.microsoft.com/office/drawing/2014/main" id="{D808C984-7F92-49A7-874A-33F9C6B914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40172" y="2946400"/>
            <a:ext cx="4911656" cy="3927376"/>
          </a:xfrm>
          <a:prstGeom prst="rect">
            <a:avLst/>
          </a:prstGeom>
          <a:effectLst>
            <a:outerShdw blurRad="635000" dist="38100" dir="16200000" sx="106000" sy="106000" rotWithShape="0">
              <a:prstClr val="black">
                <a:alpha val="40000"/>
              </a:prstClr>
            </a:outerShdw>
          </a:effectLst>
        </p:spPr>
      </p:pic>
      <p:sp>
        <p:nvSpPr>
          <p:cNvPr id="9" name="TextBox 8">
            <a:extLst>
              <a:ext uri="{FF2B5EF4-FFF2-40B4-BE49-F238E27FC236}">
                <a16:creationId xmlns:a16="http://schemas.microsoft.com/office/drawing/2014/main" id="{D8B93C1F-6346-4773-8A2D-E7EC1A7B6619}"/>
              </a:ext>
            </a:extLst>
          </p:cNvPr>
          <p:cNvSpPr txBox="1"/>
          <p:nvPr userDrawn="1"/>
        </p:nvSpPr>
        <p:spPr>
          <a:xfrm>
            <a:off x="619371" y="4388540"/>
            <a:ext cx="4246584" cy="1444362"/>
          </a:xfrm>
          <a:prstGeom prst="rect">
            <a:avLst/>
          </a:prstGeom>
        </p:spPr>
        <p:txBody>
          <a:bodyPr vert="horz" lIns="68580" tIns="34290" rIns="68580" bIns="34290" rtlCol="0" anchor="b">
            <a:noAutofit/>
          </a:bodyPr>
          <a:lstStyle/>
          <a:p>
            <a:pPr>
              <a:spcBef>
                <a:spcPct val="0"/>
              </a:spcBef>
              <a:spcAft>
                <a:spcPts val="600"/>
              </a:spcAft>
            </a:pPr>
            <a:r>
              <a:rPr lang="en-US" altLang="en-US" dirty="0">
                <a:solidFill>
                  <a:schemeClr val="bg1"/>
                </a:solidFill>
                <a:latin typeface="Century Gothic" panose="020B0502020202020204" pitchFamily="34" charset="0"/>
              </a:rPr>
              <a:t>Presented by:</a:t>
            </a:r>
          </a:p>
          <a:p>
            <a:pPr>
              <a:spcBef>
                <a:spcPct val="0"/>
              </a:spcBef>
            </a:pPr>
            <a:r>
              <a:rPr lang="en-US" b="1" dirty="0">
                <a:solidFill>
                  <a:schemeClr val="bg1"/>
                </a:solidFill>
                <a:latin typeface="Century Gothic" panose="020B0502020202020204" pitchFamily="34" charset="0"/>
                <a:ea typeface="+mj-ea"/>
                <a:cs typeface="+mj-cs"/>
              </a:rPr>
              <a:t>Presenter’s Name, </a:t>
            </a:r>
          </a:p>
          <a:p>
            <a:pPr>
              <a:spcBef>
                <a:spcPct val="0"/>
              </a:spcBef>
            </a:pPr>
            <a:r>
              <a:rPr lang="en-US" dirty="0">
                <a:solidFill>
                  <a:schemeClr val="bg1"/>
                </a:solidFill>
                <a:latin typeface="Century Gothic" panose="020B0502020202020204" pitchFamily="34" charset="0"/>
                <a:ea typeface="+mj-ea"/>
                <a:cs typeface="+mj-cs"/>
              </a:rPr>
              <a:t>Presenter’s Title</a:t>
            </a:r>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sp>
        <p:nvSpPr>
          <p:cNvPr id="2" name="Title 1"/>
          <p:cNvSpPr>
            <a:spLocks noGrp="1"/>
          </p:cNvSpPr>
          <p:nvPr>
            <p:ph type="ctrTitle"/>
          </p:nvPr>
        </p:nvSpPr>
        <p:spPr>
          <a:xfrm>
            <a:off x="357809" y="675102"/>
            <a:ext cx="11390243" cy="2387600"/>
          </a:xfrm>
        </p:spPr>
        <p:txBody>
          <a:bodyPr anchor="b">
            <a:normAutofit/>
          </a:bodyPr>
          <a:lstStyle>
            <a:lvl1pPr algn="ctr">
              <a:defRPr sz="720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46501963"/>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164620" y="-21662"/>
            <a:ext cx="10515600" cy="808567"/>
          </a:xfrm>
        </p:spPr>
        <p:txBody>
          <a:bodyPr>
            <a:normAutofit/>
          </a:bodyPr>
          <a:lstStyle>
            <a:lvl1pPr>
              <a:defRPr sz="28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1037724" y="3172916"/>
            <a:ext cx="3073262" cy="1079188"/>
          </a:xfrm>
        </p:spPr>
        <p:txBody>
          <a:bodyPr>
            <a:noAutofit/>
          </a:bodyPr>
          <a:lstStyle>
            <a:lvl1pPr marL="0" indent="0">
              <a:buFontTx/>
              <a:buNone/>
              <a:defRPr sz="5400" b="0">
                <a:solidFill>
                  <a:srgbClr val="DF69FF"/>
                </a:solidFill>
                <a:latin typeface="Century Gothic" panose="020B0502020202020204" pitchFamily="34" charset="0"/>
              </a:defRPr>
            </a:lvl1pPr>
          </a:lstStyle>
          <a:p>
            <a:pPr lvl="0"/>
            <a:r>
              <a:rPr lang="en-US" dirty="0"/>
              <a:t>Agenda</a:t>
            </a:r>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6BB45907-255F-4853-B479-28F373ED2E35}"/>
              </a:ext>
            </a:extLst>
          </p:cNvPr>
          <p:cNvSpPr>
            <a:spLocks noGrp="1"/>
          </p:cNvSpPr>
          <p:nvPr>
            <p:ph type="body" sz="quarter" idx="13" hasCustomPrompt="1"/>
          </p:nvPr>
        </p:nvSpPr>
        <p:spPr>
          <a:xfrm>
            <a:off x="4571999" y="1851025"/>
            <a:ext cx="6530339" cy="4223716"/>
          </a:xfrm>
        </p:spPr>
        <p:txBody>
          <a:bodyPr/>
          <a:lstStyle>
            <a:lvl1pPr marL="0" indent="0">
              <a:buFont typeface="Arial" panose="020B0604020202020204" pitchFamily="34" charset="0"/>
              <a:buNone/>
              <a:defRPr>
                <a:solidFill>
                  <a:schemeClr val="bg1"/>
                </a:solidFill>
              </a:defRPr>
            </a:lvl1pPr>
            <a:lvl2pPr marL="914400" indent="-457200">
              <a:buFont typeface="+mj-lt"/>
              <a:buAutoNum type="alphaLcPeriod"/>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Discussion 1 – </a:t>
            </a:r>
          </a:p>
          <a:p>
            <a:pPr lvl="1"/>
            <a:r>
              <a:rPr lang="en-US" dirty="0"/>
              <a:t>Subject one</a:t>
            </a:r>
          </a:p>
          <a:p>
            <a:pPr lvl="1"/>
            <a:r>
              <a:rPr lang="en-US" dirty="0"/>
              <a:t>Subject two</a:t>
            </a:r>
          </a:p>
          <a:p>
            <a:pPr lvl="1"/>
            <a:r>
              <a:rPr lang="en-US" dirty="0"/>
              <a:t>Subject three</a:t>
            </a:r>
          </a:p>
          <a:p>
            <a:pPr lvl="0"/>
            <a:r>
              <a:rPr lang="en-US" dirty="0"/>
              <a:t>Topic Discussion 2 – </a:t>
            </a:r>
          </a:p>
          <a:p>
            <a:pPr lvl="1"/>
            <a:r>
              <a:rPr lang="en-US" dirty="0"/>
              <a:t>Subject one</a:t>
            </a:r>
          </a:p>
          <a:p>
            <a:pPr lvl="1"/>
            <a:r>
              <a:rPr lang="en-US" dirty="0"/>
              <a:t>Subject two</a:t>
            </a:r>
          </a:p>
          <a:p>
            <a:pPr lvl="1"/>
            <a:r>
              <a:rPr lang="en-US" dirty="0"/>
              <a:t>Subject three</a:t>
            </a:r>
          </a:p>
          <a:p>
            <a:pPr lvl="0"/>
            <a:r>
              <a:rPr lang="en-US" dirty="0"/>
              <a:t>Q&amp;A 20 min – </a:t>
            </a:r>
          </a:p>
        </p:txBody>
      </p:sp>
      <p:sp>
        <p:nvSpPr>
          <p:cNvPr id="16" name="Text Placeholder 15">
            <a:extLst>
              <a:ext uri="{FF2B5EF4-FFF2-40B4-BE49-F238E27FC236}">
                <a16:creationId xmlns:a16="http://schemas.microsoft.com/office/drawing/2014/main" id="{424F60D9-C30B-4441-B701-9E98BF071895}"/>
              </a:ext>
            </a:extLst>
          </p:cNvPr>
          <p:cNvSpPr>
            <a:spLocks noGrp="1"/>
          </p:cNvSpPr>
          <p:nvPr>
            <p:ph type="body" sz="quarter" idx="14" hasCustomPrompt="1"/>
          </p:nvPr>
        </p:nvSpPr>
        <p:spPr>
          <a:xfrm>
            <a:off x="8797323" y="1852450"/>
            <a:ext cx="1755775" cy="407988"/>
          </a:xfrm>
        </p:spPr>
        <p:txBody>
          <a:bodyPr/>
          <a:lstStyle>
            <a:lvl1pPr marL="0" indent="0">
              <a:buNone/>
              <a:defRPr>
                <a:solidFill>
                  <a:srgbClr val="DF69FF"/>
                </a:solidFill>
              </a:defRPr>
            </a:lvl1pPr>
          </a:lstStyle>
          <a:p>
            <a:pPr lvl="0"/>
            <a:r>
              <a:rPr lang="en-US" dirty="0"/>
              <a:t>15 Min</a:t>
            </a:r>
          </a:p>
        </p:txBody>
      </p:sp>
      <p:sp>
        <p:nvSpPr>
          <p:cNvPr id="20" name="Text Placeholder 15">
            <a:extLst>
              <a:ext uri="{FF2B5EF4-FFF2-40B4-BE49-F238E27FC236}">
                <a16:creationId xmlns:a16="http://schemas.microsoft.com/office/drawing/2014/main" id="{997E9E1F-160A-49BD-9514-9762CD5A917C}"/>
              </a:ext>
            </a:extLst>
          </p:cNvPr>
          <p:cNvSpPr>
            <a:spLocks noGrp="1"/>
          </p:cNvSpPr>
          <p:nvPr>
            <p:ph type="body" sz="quarter" idx="15" hasCustomPrompt="1"/>
          </p:nvPr>
        </p:nvSpPr>
        <p:spPr>
          <a:xfrm>
            <a:off x="8802583" y="3539361"/>
            <a:ext cx="1755775" cy="407988"/>
          </a:xfrm>
        </p:spPr>
        <p:txBody>
          <a:bodyPr/>
          <a:lstStyle>
            <a:lvl1pPr marL="0" indent="0">
              <a:buNone/>
              <a:defRPr>
                <a:solidFill>
                  <a:srgbClr val="DF69FF"/>
                </a:solidFill>
              </a:defRPr>
            </a:lvl1pPr>
          </a:lstStyle>
          <a:p>
            <a:pPr lvl="0"/>
            <a:r>
              <a:rPr lang="en-US" dirty="0"/>
              <a:t>15 Min</a:t>
            </a:r>
          </a:p>
        </p:txBody>
      </p:sp>
      <p:sp>
        <p:nvSpPr>
          <p:cNvPr id="21" name="Text Placeholder 15">
            <a:extLst>
              <a:ext uri="{FF2B5EF4-FFF2-40B4-BE49-F238E27FC236}">
                <a16:creationId xmlns:a16="http://schemas.microsoft.com/office/drawing/2014/main" id="{DCC3A3F3-A282-48B7-901E-D356644D0D63}"/>
              </a:ext>
            </a:extLst>
          </p:cNvPr>
          <p:cNvSpPr>
            <a:spLocks noGrp="1"/>
          </p:cNvSpPr>
          <p:nvPr>
            <p:ph type="body" sz="quarter" idx="16" hasCustomPrompt="1"/>
          </p:nvPr>
        </p:nvSpPr>
        <p:spPr>
          <a:xfrm>
            <a:off x="8807842" y="5205238"/>
            <a:ext cx="1755775" cy="407988"/>
          </a:xfrm>
        </p:spPr>
        <p:txBody>
          <a:bodyPr/>
          <a:lstStyle>
            <a:lvl1pPr marL="0" indent="0">
              <a:buNone/>
              <a:defRPr>
                <a:solidFill>
                  <a:srgbClr val="DF69FF"/>
                </a:solidFill>
              </a:defRPr>
            </a:lvl1pPr>
          </a:lstStyle>
          <a:p>
            <a:pPr lvl="0"/>
            <a:r>
              <a:rPr lang="en-US" dirty="0"/>
              <a:t>15 Min</a:t>
            </a:r>
          </a:p>
        </p:txBody>
      </p:sp>
    </p:spTree>
    <p:extLst>
      <p:ext uri="{BB962C8B-B14F-4D97-AF65-F5344CB8AC3E}">
        <p14:creationId xmlns:p14="http://schemas.microsoft.com/office/powerpoint/2010/main" val="1150030599"/>
      </p:ext>
    </p:extLst>
  </p:cSld>
  <p:clrMapOvr>
    <a:masterClrMapping/>
  </p:clrMapOvr>
  <p:extLst>
    <p:ext uri="{DCECCB84-F9BA-43D5-87BE-67443E8EF086}">
      <p15:sldGuideLst xmlns:p15="http://schemas.microsoft.com/office/powerpoint/2012/main">
        <p15:guide id="1" orient="horz" pos="312">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orking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87484" y="1212036"/>
            <a:ext cx="3651104" cy="1079188"/>
          </a:xfrm>
        </p:spPr>
        <p:txBody>
          <a:bodyPr>
            <a:normAutofit/>
          </a:bodyPr>
          <a:lstStyle>
            <a:lvl1pPr marL="0" indent="0">
              <a:buFontTx/>
              <a:buNone/>
              <a:defRPr sz="2800" b="0">
                <a:solidFill>
                  <a:schemeClr val="bg1"/>
                </a:solidFill>
                <a:latin typeface="Century Gothic" panose="020B0502020202020204" pitchFamily="34" charset="0"/>
              </a:defRPr>
            </a:lvl1pPr>
          </a:lstStyle>
          <a:p>
            <a:pPr lvl="0"/>
            <a:r>
              <a:rPr lang="en-US" dirty="0"/>
              <a:t>Slide Title</a:t>
            </a:r>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hasCustomPrompt="1"/>
          </p:nvPr>
        </p:nvSpPr>
        <p:spPr>
          <a:xfrm>
            <a:off x="4473575" y="1453911"/>
            <a:ext cx="7163365" cy="3842227"/>
          </a:xfrm>
        </p:spPr>
        <p:txBody>
          <a:bodyPr>
            <a:normAutofit/>
          </a:bodyPr>
          <a:lstStyle>
            <a:lvl1pPr marL="0" indent="0">
              <a:buNone/>
              <a:defRPr sz="1800" b="0">
                <a:solidFill>
                  <a:schemeClr val="bg1"/>
                </a:solidFill>
                <a:latin typeface="Century Gothic" panose="020B0502020202020204" pitchFamily="34" charset="0"/>
              </a:defRPr>
            </a:lvl1pPr>
          </a:lstStyle>
          <a:p>
            <a:pPr>
              <a:spcBef>
                <a:spcPts val="600"/>
              </a:spcBef>
              <a:spcAft>
                <a:spcPts val="600"/>
              </a:spcAft>
            </a:pPr>
            <a:r>
              <a:rPr lang="en-US" dirty="0">
                <a:solidFill>
                  <a:schemeClr val="bg1"/>
                </a:solidFill>
                <a:latin typeface="Century Gothic" panose="020B0502020202020204" pitchFamily="34" charset="0"/>
              </a:rPr>
              <a:t>Copy placed here. Lorem ipsum dolor sit </a:t>
            </a:r>
            <a:r>
              <a:rPr lang="en-US" dirty="0" err="1">
                <a:solidFill>
                  <a:schemeClr val="bg1"/>
                </a:solidFill>
                <a:latin typeface="Century Gothic" panose="020B0502020202020204" pitchFamily="34" charset="0"/>
              </a:rPr>
              <a:t>amet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consectetur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adipiscing</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elit</a:t>
            </a:r>
            <a:r>
              <a:rPr lang="en-US" dirty="0">
                <a:solidFill>
                  <a:schemeClr val="bg1"/>
                </a:solidFill>
                <a:latin typeface="Century Gothic" panose="020B0502020202020204" pitchFamily="34" charset="0"/>
              </a:rPr>
              <a:t>, sed do </a:t>
            </a:r>
            <a:r>
              <a:rPr lang="en-US" dirty="0" err="1">
                <a:solidFill>
                  <a:schemeClr val="bg1"/>
                </a:solidFill>
                <a:latin typeface="Century Gothic" panose="020B0502020202020204" pitchFamily="34" charset="0"/>
              </a:rPr>
              <a:t>eiusmod</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tempor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incididunt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labore</a:t>
            </a:r>
            <a:r>
              <a:rPr lang="en-US" dirty="0">
                <a:solidFill>
                  <a:schemeClr val="bg1"/>
                </a:solidFill>
                <a:latin typeface="Century Gothic" panose="020B0502020202020204" pitchFamily="34" charset="0"/>
              </a:rPr>
              <a:t> et dolore magna </a:t>
            </a:r>
            <a:r>
              <a:rPr lang="en-US" dirty="0" err="1">
                <a:solidFill>
                  <a:schemeClr val="bg1"/>
                </a:solidFill>
                <a:latin typeface="Century Gothic" panose="020B0502020202020204" pitchFamily="34" charset="0"/>
              </a:rPr>
              <a:t>aliqua</a:t>
            </a:r>
            <a:r>
              <a:rPr lang="en-US" dirty="0">
                <a:solidFill>
                  <a:schemeClr val="bg1"/>
                </a:solidFill>
                <a:latin typeface="Century Gothic" panose="020B0502020202020204" pitchFamily="34" charset="0"/>
              </a:rPr>
              <a:t>. Ut </a:t>
            </a:r>
            <a:r>
              <a:rPr lang="en-US" dirty="0" err="1">
                <a:solidFill>
                  <a:schemeClr val="bg1"/>
                </a:solidFill>
                <a:latin typeface="Century Gothic" panose="020B0502020202020204" pitchFamily="34" charset="0"/>
              </a:rPr>
              <a:t>enim</a:t>
            </a:r>
            <a:r>
              <a:rPr lang="en-US" dirty="0">
                <a:solidFill>
                  <a:schemeClr val="bg1"/>
                </a:solidFill>
                <a:latin typeface="Century Gothic" panose="020B0502020202020204" pitchFamily="34" charset="0"/>
              </a:rPr>
              <a:t> ad minim </a:t>
            </a:r>
            <a:r>
              <a:rPr lang="en-US" dirty="0" err="1">
                <a:solidFill>
                  <a:schemeClr val="bg1"/>
                </a:solidFill>
                <a:latin typeface="Century Gothic" panose="020B0502020202020204" pitchFamily="34" charset="0"/>
              </a:rPr>
              <a:t>veniam</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quis</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nostrud</a:t>
            </a:r>
            <a:r>
              <a:rPr lang="en-US" dirty="0">
                <a:solidFill>
                  <a:schemeClr val="bg1"/>
                </a:solidFill>
                <a:latin typeface="Century Gothic" panose="020B0502020202020204" pitchFamily="34" charset="0"/>
              </a:rPr>
              <a:t> exercitation </a:t>
            </a:r>
            <a:r>
              <a:rPr lang="en-US" dirty="0" err="1">
                <a:solidFill>
                  <a:schemeClr val="bg1"/>
                </a:solidFill>
                <a:latin typeface="Century Gothic" panose="020B0502020202020204" pitchFamily="34" charset="0"/>
              </a:rPr>
              <a:t>ullamco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laboris</a:t>
            </a:r>
            <a:r>
              <a:rPr lang="en-US" dirty="0">
                <a:solidFill>
                  <a:schemeClr val="bg1"/>
                </a:solidFill>
                <a:latin typeface="Century Gothic" panose="020B0502020202020204" pitchFamily="34" charset="0"/>
              </a:rPr>
              <a:t> nisi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aliquip</a:t>
            </a:r>
            <a:r>
              <a:rPr lang="en-US" dirty="0">
                <a:solidFill>
                  <a:schemeClr val="bg1"/>
                </a:solidFill>
                <a:latin typeface="Century Gothic" panose="020B0502020202020204" pitchFamily="34" charset="0"/>
              </a:rPr>
              <a:t> ex </a:t>
            </a:r>
            <a:r>
              <a:rPr lang="en-US" dirty="0" err="1">
                <a:solidFill>
                  <a:schemeClr val="bg1"/>
                </a:solidFill>
                <a:latin typeface="Century Gothic" panose="020B0502020202020204" pitchFamily="34" charset="0"/>
              </a:rPr>
              <a:t>ea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commodo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consequat</a:t>
            </a:r>
            <a:r>
              <a:rPr lang="en-US" dirty="0">
                <a:solidFill>
                  <a:schemeClr val="bg1"/>
                </a:solidFill>
                <a:latin typeface="Century Gothic" panose="020B0502020202020204" pitchFamily="34" charset="0"/>
              </a:rPr>
              <a:t>. Duis </a:t>
            </a:r>
            <a:r>
              <a:rPr lang="en-US" dirty="0" err="1">
                <a:solidFill>
                  <a:schemeClr val="bg1"/>
                </a:solidFill>
                <a:latin typeface="Century Gothic" panose="020B0502020202020204" pitchFamily="34" charset="0"/>
              </a:rPr>
              <a:t>aute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irure</a:t>
            </a:r>
            <a:r>
              <a:rPr lang="en-US" dirty="0">
                <a:solidFill>
                  <a:schemeClr val="bg1"/>
                </a:solidFill>
                <a:latin typeface="Century Gothic" panose="020B0502020202020204" pitchFamily="34" charset="0"/>
              </a:rPr>
              <a:t> dolor in </a:t>
            </a:r>
            <a:r>
              <a:rPr lang="en-US" dirty="0" err="1">
                <a:solidFill>
                  <a:schemeClr val="bg1"/>
                </a:solidFill>
                <a:latin typeface="Century Gothic" panose="020B0502020202020204" pitchFamily="34" charset="0"/>
              </a:rPr>
              <a:t>reprehenderit</a:t>
            </a:r>
            <a:r>
              <a:rPr lang="en-US" dirty="0">
                <a:solidFill>
                  <a:schemeClr val="bg1"/>
                </a:solidFill>
                <a:latin typeface="Century Gothic" panose="020B0502020202020204" pitchFamily="34" charset="0"/>
              </a:rPr>
              <a:t> in </a:t>
            </a:r>
            <a:r>
              <a:rPr lang="en-US" dirty="0" err="1">
                <a:solidFill>
                  <a:schemeClr val="bg1"/>
                </a:solidFill>
                <a:latin typeface="Century Gothic" panose="020B0502020202020204" pitchFamily="34" charset="0"/>
              </a:rPr>
              <a:t>voluptate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velit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esse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cillum</a:t>
            </a:r>
            <a:r>
              <a:rPr lang="en-US" dirty="0">
                <a:solidFill>
                  <a:schemeClr val="bg1"/>
                </a:solidFill>
                <a:latin typeface="Century Gothic" panose="020B0502020202020204" pitchFamily="34" charset="0"/>
              </a:rPr>
              <a:t> dolore </a:t>
            </a:r>
            <a:r>
              <a:rPr lang="en-US" dirty="0" err="1">
                <a:solidFill>
                  <a:schemeClr val="bg1"/>
                </a:solidFill>
                <a:latin typeface="Century Gothic" panose="020B0502020202020204" pitchFamily="34" charset="0"/>
              </a:rPr>
              <a:t>eu</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fugiat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nulla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pariatur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Excepteur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sint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occaecat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cupidatat</a:t>
            </a:r>
            <a:r>
              <a:rPr lang="en-US" dirty="0">
                <a:solidFill>
                  <a:schemeClr val="bg1"/>
                </a:solidFill>
                <a:latin typeface="Century Gothic" panose="020B0502020202020204" pitchFamily="34" charset="0"/>
              </a:rPr>
              <a:t> non </a:t>
            </a:r>
            <a:r>
              <a:rPr lang="en-US" dirty="0" err="1">
                <a:solidFill>
                  <a:schemeClr val="bg1"/>
                </a:solidFill>
                <a:latin typeface="Century Gothic" panose="020B0502020202020204" pitchFamily="34" charset="0"/>
              </a:rPr>
              <a:t>proident</a:t>
            </a:r>
            <a:r>
              <a:rPr lang="en-US" dirty="0">
                <a:solidFill>
                  <a:schemeClr val="bg1"/>
                </a:solidFill>
                <a:latin typeface="Century Gothic" panose="020B0502020202020204" pitchFamily="34" charset="0"/>
              </a:rPr>
              <a:t>, sunt in culpa qui </a:t>
            </a:r>
            <a:r>
              <a:rPr lang="en-US" dirty="0" err="1">
                <a:solidFill>
                  <a:schemeClr val="bg1"/>
                </a:solidFill>
                <a:latin typeface="Century Gothic" panose="020B0502020202020204" pitchFamily="34" charset="0"/>
              </a:rPr>
              <a:t>officia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deserunt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mollit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anim</a:t>
            </a:r>
            <a:r>
              <a:rPr lang="en-US" dirty="0">
                <a:solidFill>
                  <a:schemeClr val="bg1"/>
                </a:solidFill>
                <a:latin typeface="Century Gothic" panose="020B0502020202020204" pitchFamily="34" charset="0"/>
              </a:rPr>
              <a:t> id </a:t>
            </a:r>
            <a:r>
              <a:rPr lang="en-US" dirty="0" err="1">
                <a:solidFill>
                  <a:schemeClr val="bg1"/>
                </a:solidFill>
                <a:latin typeface="Century Gothic" panose="020B0502020202020204" pitchFamily="34" charset="0"/>
              </a:rPr>
              <a:t>est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laborum</a:t>
            </a:r>
            <a:r>
              <a:rPr lang="en-US" dirty="0">
                <a:solidFill>
                  <a:schemeClr val="bg1"/>
                </a:solidFill>
                <a:latin typeface="Century Gothic" panose="020B0502020202020204" pitchFamily="34" charset="0"/>
              </a:rPr>
              <a:t>.</a:t>
            </a:r>
          </a:p>
          <a:p>
            <a:pPr marL="731520" indent="-285750">
              <a:lnSpc>
                <a:spcPct val="120000"/>
              </a:lnSpc>
              <a:spcBef>
                <a:spcPts val="200"/>
              </a:spcBef>
              <a:spcAft>
                <a:spcPts val="200"/>
              </a:spcAft>
              <a:buFont typeface="Arial" panose="020B0604020202020204" pitchFamily="34" charset="0"/>
              <a:buChar char="•"/>
            </a:pPr>
            <a:r>
              <a:rPr lang="en-US" sz="1000" b="1" dirty="0">
                <a:solidFill>
                  <a:schemeClr val="bg1"/>
                </a:solidFill>
                <a:latin typeface="Century Gothic" panose="020B0502020202020204" pitchFamily="34" charset="0"/>
              </a:rPr>
              <a:t>Bullet point one</a:t>
            </a:r>
          </a:p>
          <a:p>
            <a:pPr marL="731520" indent="-285750">
              <a:lnSpc>
                <a:spcPct val="120000"/>
              </a:lnSpc>
              <a:spcBef>
                <a:spcPts val="200"/>
              </a:spcBef>
              <a:spcAft>
                <a:spcPts val="200"/>
              </a:spcAft>
              <a:buFont typeface="Arial" panose="020B0604020202020204" pitchFamily="34" charset="0"/>
              <a:buChar char="•"/>
            </a:pPr>
            <a:r>
              <a:rPr lang="en-US" sz="1000" b="1" dirty="0">
                <a:solidFill>
                  <a:schemeClr val="bg1"/>
                </a:solidFill>
                <a:latin typeface="Century Gothic" panose="020B0502020202020204" pitchFamily="34" charset="0"/>
              </a:rPr>
              <a:t>Bullet point two</a:t>
            </a:r>
          </a:p>
          <a:p>
            <a:pPr marL="731520" indent="-285750">
              <a:lnSpc>
                <a:spcPct val="120000"/>
              </a:lnSpc>
              <a:spcBef>
                <a:spcPts val="200"/>
              </a:spcBef>
              <a:spcAft>
                <a:spcPts val="200"/>
              </a:spcAft>
              <a:buFont typeface="Arial" panose="020B0604020202020204" pitchFamily="34" charset="0"/>
              <a:buChar char="•"/>
            </a:pPr>
            <a:r>
              <a:rPr lang="en-US" sz="1000" b="1" dirty="0">
                <a:solidFill>
                  <a:schemeClr val="bg1"/>
                </a:solidFill>
                <a:latin typeface="Century Gothic" panose="020B0502020202020204" pitchFamily="34" charset="0"/>
              </a:rPr>
              <a:t>Bullet point three</a:t>
            </a:r>
          </a:p>
          <a:p>
            <a:pPr marL="731520" indent="-285750">
              <a:lnSpc>
                <a:spcPct val="120000"/>
              </a:lnSpc>
              <a:spcBef>
                <a:spcPts val="200"/>
              </a:spcBef>
              <a:spcAft>
                <a:spcPts val="200"/>
              </a:spcAft>
              <a:buFont typeface="Arial" panose="020B0604020202020204" pitchFamily="34" charset="0"/>
              <a:buChar char="•"/>
            </a:pPr>
            <a:r>
              <a:rPr lang="en-US" sz="1000" b="1" dirty="0">
                <a:solidFill>
                  <a:schemeClr val="bg1"/>
                </a:solidFill>
                <a:latin typeface="Century Gothic" panose="020B0502020202020204" pitchFamily="34" charset="0"/>
              </a:rPr>
              <a:t>Bullet point four</a:t>
            </a:r>
          </a:p>
          <a:p>
            <a:pPr marL="731520" indent="-285750">
              <a:lnSpc>
                <a:spcPct val="120000"/>
              </a:lnSpc>
              <a:spcBef>
                <a:spcPts val="200"/>
              </a:spcBef>
              <a:spcAft>
                <a:spcPts val="200"/>
              </a:spcAft>
              <a:buFont typeface="Arial" panose="020B0604020202020204" pitchFamily="34" charset="0"/>
              <a:buChar char="•"/>
            </a:pPr>
            <a:r>
              <a:rPr lang="en-US" sz="1000" b="1" dirty="0">
                <a:solidFill>
                  <a:schemeClr val="bg1"/>
                </a:solidFill>
                <a:latin typeface="Century Gothic" panose="020B0502020202020204" pitchFamily="34" charset="0"/>
              </a:rPr>
              <a:t>Bullet point five</a:t>
            </a: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7404FF6-4DA2-4C00-AAA2-D6B8C30A8D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240" y="3386830"/>
            <a:ext cx="2683760" cy="2683760"/>
          </a:xfrm>
          <a:prstGeom prst="rect">
            <a:avLst/>
          </a:prstGeom>
          <a:effectLst/>
        </p:spPr>
      </p:pic>
      <p:sp>
        <p:nvSpPr>
          <p:cNvPr id="16" name="Text Placeholder 15">
            <a:extLst>
              <a:ext uri="{FF2B5EF4-FFF2-40B4-BE49-F238E27FC236}">
                <a16:creationId xmlns:a16="http://schemas.microsoft.com/office/drawing/2014/main" id="{FEECABEC-E508-4F1C-967E-D9B82E1D6318}"/>
              </a:ext>
            </a:extLst>
          </p:cNvPr>
          <p:cNvSpPr>
            <a:spLocks noGrp="1"/>
          </p:cNvSpPr>
          <p:nvPr>
            <p:ph type="body" sz="quarter" idx="14" hasCustomPrompt="1"/>
          </p:nvPr>
        </p:nvSpPr>
        <p:spPr>
          <a:xfrm>
            <a:off x="400049" y="2796858"/>
            <a:ext cx="3543283" cy="555942"/>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Sub headline talking point placed here</a:t>
            </a:r>
          </a:p>
        </p:txBody>
      </p:sp>
    </p:spTree>
    <p:extLst>
      <p:ext uri="{BB962C8B-B14F-4D97-AF65-F5344CB8AC3E}">
        <p14:creationId xmlns:p14="http://schemas.microsoft.com/office/powerpoint/2010/main" val="413697176"/>
      </p:ext>
    </p:extLst>
  </p:cSld>
  <p:clrMapOvr>
    <a:masterClrMapping/>
  </p:clrMapOvr>
  <p:extLst>
    <p:ext uri="{DCECCB84-F9BA-43D5-87BE-67443E8EF086}">
      <p15:sldGuideLst xmlns:p15="http://schemas.microsoft.com/office/powerpoint/2012/main">
        <p15:guide id="1" orient="horz" pos="312">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orking Slide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25C627-2382-4D0C-93A8-EBC10E3B9D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82070"/>
            <a:ext cx="4204244" cy="5281521"/>
          </a:xfrm>
          <a:prstGeom prst="rect">
            <a:avLst/>
          </a:prstGeom>
        </p:spPr>
      </p:pic>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87484" y="1212036"/>
            <a:ext cx="3651104" cy="1079188"/>
          </a:xfrm>
        </p:spPr>
        <p:txBody>
          <a:bodyPr>
            <a:normAutofit/>
          </a:bodyPr>
          <a:lstStyle>
            <a:lvl1pPr marL="0" indent="0">
              <a:buFontTx/>
              <a:buNone/>
              <a:defRPr sz="2800" b="0">
                <a:solidFill>
                  <a:schemeClr val="bg1"/>
                </a:solidFill>
                <a:latin typeface="Century Gothic" panose="020B0502020202020204" pitchFamily="34" charset="0"/>
              </a:defRPr>
            </a:lvl1pPr>
          </a:lstStyle>
          <a:p>
            <a:pPr lvl="0"/>
            <a:r>
              <a:rPr lang="en-US" dirty="0"/>
              <a:t>Slide Title Placed Here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hasCustomPrompt="1"/>
          </p:nvPr>
        </p:nvSpPr>
        <p:spPr>
          <a:xfrm>
            <a:off x="4471457" y="2425460"/>
            <a:ext cx="7163365" cy="3218338"/>
          </a:xfrm>
        </p:spPr>
        <p:txBody>
          <a:bodyPr>
            <a:normAutofit/>
          </a:bodyPr>
          <a:lstStyle>
            <a:lvl1pPr marL="0" indent="0">
              <a:buNone/>
              <a:defRPr sz="1800" b="0">
                <a:solidFill>
                  <a:schemeClr val="bg1"/>
                </a:solidFill>
                <a:latin typeface="Century Gothic" panose="020B0502020202020204" pitchFamily="34" charset="0"/>
              </a:defRPr>
            </a:lvl1pPr>
          </a:lstStyle>
          <a:p>
            <a:pPr>
              <a:spcBef>
                <a:spcPts val="600"/>
              </a:spcBef>
              <a:spcAft>
                <a:spcPts val="600"/>
              </a:spcAft>
            </a:pPr>
            <a:r>
              <a:rPr lang="en-US" dirty="0">
                <a:solidFill>
                  <a:schemeClr val="bg1"/>
                </a:solidFill>
                <a:latin typeface="Century Gothic" panose="020B0502020202020204" pitchFamily="34" charset="0"/>
              </a:rPr>
              <a:t>Copy placed here. Lorem ipsum dolor sit </a:t>
            </a:r>
            <a:r>
              <a:rPr lang="en-US" dirty="0" err="1">
                <a:solidFill>
                  <a:schemeClr val="bg1"/>
                </a:solidFill>
                <a:latin typeface="Century Gothic" panose="020B0502020202020204" pitchFamily="34" charset="0"/>
              </a:rPr>
              <a:t>amet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consectetur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adipiscing</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elit</a:t>
            </a:r>
            <a:r>
              <a:rPr lang="en-US" dirty="0">
                <a:solidFill>
                  <a:schemeClr val="bg1"/>
                </a:solidFill>
                <a:latin typeface="Century Gothic" panose="020B0502020202020204" pitchFamily="34" charset="0"/>
              </a:rPr>
              <a:t>, sed do </a:t>
            </a:r>
            <a:r>
              <a:rPr lang="en-US" dirty="0" err="1">
                <a:solidFill>
                  <a:schemeClr val="bg1"/>
                </a:solidFill>
                <a:latin typeface="Century Gothic" panose="020B0502020202020204" pitchFamily="34" charset="0"/>
              </a:rPr>
              <a:t>eiusmod</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tempor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incididunt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labore</a:t>
            </a:r>
            <a:r>
              <a:rPr lang="en-US" dirty="0">
                <a:solidFill>
                  <a:schemeClr val="bg1"/>
                </a:solidFill>
                <a:latin typeface="Century Gothic" panose="020B0502020202020204" pitchFamily="34" charset="0"/>
              </a:rPr>
              <a:t> et dolore magna </a:t>
            </a:r>
            <a:r>
              <a:rPr lang="en-US" dirty="0" err="1">
                <a:solidFill>
                  <a:schemeClr val="bg1"/>
                </a:solidFill>
                <a:latin typeface="Century Gothic" panose="020B0502020202020204" pitchFamily="34" charset="0"/>
              </a:rPr>
              <a:t>aliqua</a:t>
            </a:r>
            <a:r>
              <a:rPr lang="en-US" dirty="0">
                <a:solidFill>
                  <a:schemeClr val="bg1"/>
                </a:solidFill>
                <a:latin typeface="Century Gothic" panose="020B0502020202020204" pitchFamily="34" charset="0"/>
              </a:rPr>
              <a:t>. Ut </a:t>
            </a:r>
            <a:r>
              <a:rPr lang="en-US" dirty="0" err="1">
                <a:solidFill>
                  <a:schemeClr val="bg1"/>
                </a:solidFill>
                <a:latin typeface="Century Gothic" panose="020B0502020202020204" pitchFamily="34" charset="0"/>
              </a:rPr>
              <a:t>enim</a:t>
            </a:r>
            <a:r>
              <a:rPr lang="en-US" dirty="0">
                <a:solidFill>
                  <a:schemeClr val="bg1"/>
                </a:solidFill>
                <a:latin typeface="Century Gothic" panose="020B0502020202020204" pitchFamily="34" charset="0"/>
              </a:rPr>
              <a:t> ad minim </a:t>
            </a:r>
            <a:r>
              <a:rPr lang="en-US" dirty="0" err="1">
                <a:solidFill>
                  <a:schemeClr val="bg1"/>
                </a:solidFill>
                <a:latin typeface="Century Gothic" panose="020B0502020202020204" pitchFamily="34" charset="0"/>
              </a:rPr>
              <a:t>veniam</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quis</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nostrud</a:t>
            </a:r>
            <a:r>
              <a:rPr lang="en-US" dirty="0">
                <a:solidFill>
                  <a:schemeClr val="bg1"/>
                </a:solidFill>
                <a:latin typeface="Century Gothic" panose="020B0502020202020204" pitchFamily="34" charset="0"/>
              </a:rPr>
              <a:t> exercitation </a:t>
            </a:r>
            <a:r>
              <a:rPr lang="en-US" dirty="0" err="1">
                <a:solidFill>
                  <a:schemeClr val="bg1"/>
                </a:solidFill>
                <a:latin typeface="Century Gothic" panose="020B0502020202020204" pitchFamily="34" charset="0"/>
              </a:rPr>
              <a:t>ullamco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laboris</a:t>
            </a:r>
            <a:r>
              <a:rPr lang="en-US" dirty="0">
                <a:solidFill>
                  <a:schemeClr val="bg1"/>
                </a:solidFill>
                <a:latin typeface="Century Gothic" panose="020B0502020202020204" pitchFamily="34" charset="0"/>
              </a:rPr>
              <a:t> nisi </a:t>
            </a:r>
            <a:r>
              <a:rPr lang="en-US" dirty="0" err="1">
                <a:solidFill>
                  <a:schemeClr val="bg1"/>
                </a:solidFill>
                <a:latin typeface="Century Gothic" panose="020B0502020202020204" pitchFamily="34" charset="0"/>
              </a:rPr>
              <a:t>ut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aliquip</a:t>
            </a:r>
            <a:r>
              <a:rPr lang="en-US" dirty="0">
                <a:solidFill>
                  <a:schemeClr val="bg1"/>
                </a:solidFill>
                <a:latin typeface="Century Gothic" panose="020B0502020202020204" pitchFamily="34" charset="0"/>
              </a:rPr>
              <a:t> ex </a:t>
            </a:r>
            <a:r>
              <a:rPr lang="en-US" dirty="0" err="1">
                <a:solidFill>
                  <a:schemeClr val="bg1"/>
                </a:solidFill>
                <a:latin typeface="Century Gothic" panose="020B0502020202020204" pitchFamily="34" charset="0"/>
              </a:rPr>
              <a:t>ea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commodo</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consequat</a:t>
            </a:r>
            <a:r>
              <a:rPr lang="en-US" dirty="0">
                <a:solidFill>
                  <a:schemeClr val="bg1"/>
                </a:solidFill>
                <a:latin typeface="Century Gothic" panose="020B0502020202020204" pitchFamily="34" charset="0"/>
              </a:rPr>
              <a:t>. Duis </a:t>
            </a:r>
            <a:r>
              <a:rPr lang="en-US" dirty="0" err="1">
                <a:solidFill>
                  <a:schemeClr val="bg1"/>
                </a:solidFill>
                <a:latin typeface="Century Gothic" panose="020B0502020202020204" pitchFamily="34" charset="0"/>
              </a:rPr>
              <a:t>aute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irure</a:t>
            </a:r>
            <a:r>
              <a:rPr lang="en-US" dirty="0">
                <a:solidFill>
                  <a:schemeClr val="bg1"/>
                </a:solidFill>
                <a:latin typeface="Century Gothic" panose="020B0502020202020204" pitchFamily="34" charset="0"/>
              </a:rPr>
              <a:t> dolor in </a:t>
            </a:r>
            <a:r>
              <a:rPr lang="en-US" dirty="0" err="1">
                <a:solidFill>
                  <a:schemeClr val="bg1"/>
                </a:solidFill>
                <a:latin typeface="Century Gothic" panose="020B0502020202020204" pitchFamily="34" charset="0"/>
              </a:rPr>
              <a:t>reprehenderit</a:t>
            </a:r>
            <a:r>
              <a:rPr lang="en-US" dirty="0">
                <a:solidFill>
                  <a:schemeClr val="bg1"/>
                </a:solidFill>
                <a:latin typeface="Century Gothic" panose="020B0502020202020204" pitchFamily="34" charset="0"/>
              </a:rPr>
              <a:t> in </a:t>
            </a:r>
            <a:r>
              <a:rPr lang="en-US" dirty="0" err="1">
                <a:solidFill>
                  <a:schemeClr val="bg1"/>
                </a:solidFill>
                <a:latin typeface="Century Gothic" panose="020B0502020202020204" pitchFamily="34" charset="0"/>
              </a:rPr>
              <a:t>voluptate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velit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esse</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cillum</a:t>
            </a:r>
            <a:r>
              <a:rPr lang="en-US" dirty="0">
                <a:solidFill>
                  <a:schemeClr val="bg1"/>
                </a:solidFill>
                <a:latin typeface="Century Gothic" panose="020B0502020202020204" pitchFamily="34" charset="0"/>
              </a:rPr>
              <a:t> dolore </a:t>
            </a:r>
            <a:r>
              <a:rPr lang="en-US" dirty="0" err="1">
                <a:solidFill>
                  <a:schemeClr val="bg1"/>
                </a:solidFill>
                <a:latin typeface="Century Gothic" panose="020B0502020202020204" pitchFamily="34" charset="0"/>
              </a:rPr>
              <a:t>eu</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fugiat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nulla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pariatur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Excepteur</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sint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occaecat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cupidatat</a:t>
            </a:r>
            <a:r>
              <a:rPr lang="en-US" dirty="0">
                <a:solidFill>
                  <a:schemeClr val="bg1"/>
                </a:solidFill>
                <a:latin typeface="Century Gothic" panose="020B0502020202020204" pitchFamily="34" charset="0"/>
              </a:rPr>
              <a:t> non </a:t>
            </a:r>
            <a:r>
              <a:rPr lang="en-US" dirty="0" err="1">
                <a:solidFill>
                  <a:schemeClr val="bg1"/>
                </a:solidFill>
                <a:latin typeface="Century Gothic" panose="020B0502020202020204" pitchFamily="34" charset="0"/>
              </a:rPr>
              <a:t>proident</a:t>
            </a:r>
            <a:r>
              <a:rPr lang="en-US" dirty="0">
                <a:solidFill>
                  <a:schemeClr val="bg1"/>
                </a:solidFill>
                <a:latin typeface="Century Gothic" panose="020B0502020202020204" pitchFamily="34" charset="0"/>
              </a:rPr>
              <a:t>, sunt in culpa qui </a:t>
            </a:r>
            <a:r>
              <a:rPr lang="en-US" dirty="0" err="1">
                <a:solidFill>
                  <a:schemeClr val="bg1"/>
                </a:solidFill>
                <a:latin typeface="Century Gothic" panose="020B0502020202020204" pitchFamily="34" charset="0"/>
              </a:rPr>
              <a:t>officia</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deserunt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mollit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anim</a:t>
            </a:r>
            <a:r>
              <a:rPr lang="en-US" dirty="0">
                <a:solidFill>
                  <a:schemeClr val="bg1"/>
                </a:solidFill>
                <a:latin typeface="Century Gothic" panose="020B0502020202020204" pitchFamily="34" charset="0"/>
              </a:rPr>
              <a:t> id </a:t>
            </a:r>
            <a:r>
              <a:rPr lang="en-US" dirty="0" err="1">
                <a:solidFill>
                  <a:schemeClr val="bg1"/>
                </a:solidFill>
                <a:latin typeface="Century Gothic" panose="020B0502020202020204" pitchFamily="34" charset="0"/>
              </a:rPr>
              <a:t>est</a:t>
            </a:r>
            <a:r>
              <a:rPr lang="en-US" dirty="0">
                <a:solidFill>
                  <a:schemeClr val="bg1"/>
                </a:solidFill>
                <a:latin typeface="Century Gothic" panose="020B0502020202020204" pitchFamily="34" charset="0"/>
              </a:rPr>
              <a:t> </a:t>
            </a:r>
            <a:r>
              <a:rPr lang="en-US" dirty="0" err="1">
                <a:solidFill>
                  <a:schemeClr val="bg1"/>
                </a:solidFill>
                <a:latin typeface="Century Gothic" panose="020B0502020202020204" pitchFamily="34" charset="0"/>
              </a:rPr>
              <a:t>laborum</a:t>
            </a:r>
            <a:r>
              <a:rPr lang="en-US" dirty="0">
                <a:solidFill>
                  <a:schemeClr val="bg1"/>
                </a:solidFill>
                <a:latin typeface="Century Gothic" panose="020B0502020202020204" pitchFamily="34" charset="0"/>
              </a:rPr>
              <a:t>.</a:t>
            </a:r>
            <a:endParaRPr lang="en-US" sz="11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17570676"/>
      </p:ext>
    </p:extLst>
  </p:cSld>
  <p:clrMapOvr>
    <a:masterClrMapping/>
  </p:clrMapOvr>
  <p:extLst>
    <p:ext uri="{DCECCB84-F9BA-43D5-87BE-67443E8EF086}">
      <p15:sldGuideLst xmlns:p15="http://schemas.microsoft.com/office/powerpoint/2012/main">
        <p15:guide id="1" orient="horz" pos="312">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Slide 3">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B3EEE9C0-4B66-4E57-88F6-B5A220A81588}"/>
              </a:ext>
            </a:extLst>
          </p:cNvPr>
          <p:cNvGrpSpPr/>
          <p:nvPr userDrawn="1"/>
        </p:nvGrpSpPr>
        <p:grpSpPr>
          <a:xfrm>
            <a:off x="6216162" y="1687830"/>
            <a:ext cx="3722240" cy="3928337"/>
            <a:chOff x="6216162" y="1687830"/>
            <a:chExt cx="3722240" cy="3928337"/>
          </a:xfrm>
        </p:grpSpPr>
        <p:grpSp>
          <p:nvGrpSpPr>
            <p:cNvPr id="87" name="Group 86">
              <a:extLst>
                <a:ext uri="{FF2B5EF4-FFF2-40B4-BE49-F238E27FC236}">
                  <a16:creationId xmlns:a16="http://schemas.microsoft.com/office/drawing/2014/main" id="{168837A0-85FE-4A66-9376-DCB5510F4AB8}"/>
                </a:ext>
              </a:extLst>
            </p:cNvPr>
            <p:cNvGrpSpPr/>
            <p:nvPr userDrawn="1"/>
          </p:nvGrpSpPr>
          <p:grpSpPr>
            <a:xfrm>
              <a:off x="6216162" y="1687830"/>
              <a:ext cx="1721674" cy="1721674"/>
              <a:chOff x="6216162" y="1687830"/>
              <a:chExt cx="1721674" cy="1721674"/>
            </a:xfrm>
          </p:grpSpPr>
          <p:pic>
            <p:nvPicPr>
              <p:cNvPr id="83" name="Graphic 82">
                <a:extLst>
                  <a:ext uri="{FF2B5EF4-FFF2-40B4-BE49-F238E27FC236}">
                    <a16:creationId xmlns:a16="http://schemas.microsoft.com/office/drawing/2014/main" id="{BA828EA2-F214-429E-9FAD-7D3349133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6162" y="1687830"/>
                <a:ext cx="1721674" cy="1721674"/>
              </a:xfrm>
              <a:prstGeom prst="rect">
                <a:avLst/>
              </a:prstGeom>
            </p:spPr>
          </p:pic>
          <p:sp>
            <p:nvSpPr>
              <p:cNvPr id="84" name="Oval 83">
                <a:extLst>
                  <a:ext uri="{FF2B5EF4-FFF2-40B4-BE49-F238E27FC236}">
                    <a16:creationId xmlns:a16="http://schemas.microsoft.com/office/drawing/2014/main" id="{916DDF6A-7851-4C32-944E-C449C13D7550}"/>
                  </a:ext>
                </a:extLst>
              </p:cNvPr>
              <p:cNvSpPr/>
              <p:nvPr/>
            </p:nvSpPr>
            <p:spPr>
              <a:xfrm>
                <a:off x="6424348" y="1891558"/>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descr="Network">
                <a:extLst>
                  <a:ext uri="{FF2B5EF4-FFF2-40B4-BE49-F238E27FC236}">
                    <a16:creationId xmlns:a16="http://schemas.microsoft.com/office/drawing/2014/main" id="{8968A82C-7C8E-4F0C-BDAB-F8B473363C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1495" y="2978724"/>
                <a:ext cx="373829" cy="375905"/>
              </a:xfrm>
              <a:prstGeom prst="rect">
                <a:avLst/>
              </a:prstGeom>
            </p:spPr>
          </p:pic>
        </p:grpSp>
        <p:grpSp>
          <p:nvGrpSpPr>
            <p:cNvPr id="88" name="Group 87">
              <a:extLst>
                <a:ext uri="{FF2B5EF4-FFF2-40B4-BE49-F238E27FC236}">
                  <a16:creationId xmlns:a16="http://schemas.microsoft.com/office/drawing/2014/main" id="{B970A6E9-224A-410A-A866-CEF9D6DCED0E}"/>
                </a:ext>
              </a:extLst>
            </p:cNvPr>
            <p:cNvGrpSpPr/>
            <p:nvPr userDrawn="1"/>
          </p:nvGrpSpPr>
          <p:grpSpPr>
            <a:xfrm>
              <a:off x="8210342" y="1687830"/>
              <a:ext cx="1721674" cy="1721674"/>
              <a:chOff x="8210342" y="1687830"/>
              <a:chExt cx="1721674" cy="1721674"/>
            </a:xfrm>
          </p:grpSpPr>
          <p:pic>
            <p:nvPicPr>
              <p:cNvPr id="79" name="Graphic 78">
                <a:extLst>
                  <a:ext uri="{FF2B5EF4-FFF2-40B4-BE49-F238E27FC236}">
                    <a16:creationId xmlns:a16="http://schemas.microsoft.com/office/drawing/2014/main" id="{52B7EC01-BB9B-40AD-AC3F-99B7DEBFF4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210342" y="1687830"/>
                <a:ext cx="1721674" cy="1721674"/>
              </a:xfrm>
              <a:prstGeom prst="rect">
                <a:avLst/>
              </a:prstGeom>
            </p:spPr>
          </p:pic>
          <p:sp>
            <p:nvSpPr>
              <p:cNvPr id="80" name="Oval 79">
                <a:extLst>
                  <a:ext uri="{FF2B5EF4-FFF2-40B4-BE49-F238E27FC236}">
                    <a16:creationId xmlns:a16="http://schemas.microsoft.com/office/drawing/2014/main" id="{E35D579E-4734-4B67-8C71-FF0C5C77E4F9}"/>
                  </a:ext>
                </a:extLst>
              </p:cNvPr>
              <p:cNvSpPr/>
              <p:nvPr/>
            </p:nvSpPr>
            <p:spPr>
              <a:xfrm>
                <a:off x="8422377" y="1903185"/>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Graphic 80" descr="Downward trend">
                <a:extLst>
                  <a:ext uri="{FF2B5EF4-FFF2-40B4-BE49-F238E27FC236}">
                    <a16:creationId xmlns:a16="http://schemas.microsoft.com/office/drawing/2014/main" id="{D4F5620F-1E64-4A76-B96C-EC8DE3A170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8994" y="2941134"/>
                <a:ext cx="411212" cy="413495"/>
              </a:xfrm>
              <a:prstGeom prst="rect">
                <a:avLst/>
              </a:prstGeom>
            </p:spPr>
          </p:pic>
        </p:grpSp>
        <p:grpSp>
          <p:nvGrpSpPr>
            <p:cNvPr id="89" name="Group 88">
              <a:extLst>
                <a:ext uri="{FF2B5EF4-FFF2-40B4-BE49-F238E27FC236}">
                  <a16:creationId xmlns:a16="http://schemas.microsoft.com/office/drawing/2014/main" id="{AE969A64-5953-43BC-8617-6205CE0F5315}"/>
                </a:ext>
              </a:extLst>
            </p:cNvPr>
            <p:cNvGrpSpPr/>
            <p:nvPr userDrawn="1"/>
          </p:nvGrpSpPr>
          <p:grpSpPr>
            <a:xfrm>
              <a:off x="6222548" y="3894493"/>
              <a:ext cx="1721674" cy="1721674"/>
              <a:chOff x="6222548" y="3894493"/>
              <a:chExt cx="1721674" cy="1721674"/>
            </a:xfrm>
          </p:grpSpPr>
          <p:pic>
            <p:nvPicPr>
              <p:cNvPr id="75" name="Graphic 74">
                <a:extLst>
                  <a:ext uri="{FF2B5EF4-FFF2-40B4-BE49-F238E27FC236}">
                    <a16:creationId xmlns:a16="http://schemas.microsoft.com/office/drawing/2014/main" id="{34158439-E70B-49FD-BB05-61DA607531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6222548" y="3894493"/>
                <a:ext cx="1721674" cy="1721674"/>
              </a:xfrm>
              <a:prstGeom prst="rect">
                <a:avLst/>
              </a:prstGeom>
              <a:effectLst>
                <a:reflection blurRad="6350" stA="50000" endPos="30000" dir="5400000" sy="-100000" algn="bl" rotWithShape="0"/>
              </a:effectLst>
            </p:spPr>
          </p:pic>
          <p:sp>
            <p:nvSpPr>
              <p:cNvPr id="76" name="Oval 75">
                <a:extLst>
                  <a:ext uri="{FF2B5EF4-FFF2-40B4-BE49-F238E27FC236}">
                    <a16:creationId xmlns:a16="http://schemas.microsoft.com/office/drawing/2014/main" id="{A512883F-3C8F-4432-ACB9-5AACA06CFCEC}"/>
                  </a:ext>
                </a:extLst>
              </p:cNvPr>
              <p:cNvSpPr/>
              <p:nvPr/>
            </p:nvSpPr>
            <p:spPr>
              <a:xfrm>
                <a:off x="6417687" y="4098221"/>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67CA963D-120B-41CB-BACE-7B7076DCBA0C}"/>
                  </a:ext>
                </a:extLst>
              </p:cNvPr>
              <p:cNvPicPr>
                <a:picLocks noChangeAspect="1"/>
              </p:cNvPicPr>
              <p:nvPr/>
            </p:nvPicPr>
            <p:blipFill>
              <a:blip r:embed="rId12">
                <a:clrChange>
                  <a:clrFrom>
                    <a:srgbClr val="1A1A1A"/>
                  </a:clrFrom>
                  <a:clrTo>
                    <a:srgbClr val="1A1A1A">
                      <a:alpha val="0"/>
                    </a:srgbClr>
                  </a:clrTo>
                </a:clrChange>
              </a:blip>
              <a:stretch>
                <a:fillRect/>
              </a:stretch>
            </p:blipFill>
            <p:spPr>
              <a:xfrm>
                <a:off x="7563730" y="3947455"/>
                <a:ext cx="349670" cy="348208"/>
              </a:xfrm>
              <a:prstGeom prst="rect">
                <a:avLst/>
              </a:prstGeom>
            </p:spPr>
          </p:pic>
        </p:grpSp>
        <p:grpSp>
          <p:nvGrpSpPr>
            <p:cNvPr id="90" name="Group 89">
              <a:extLst>
                <a:ext uri="{FF2B5EF4-FFF2-40B4-BE49-F238E27FC236}">
                  <a16:creationId xmlns:a16="http://schemas.microsoft.com/office/drawing/2014/main" id="{3DD20CE1-90A9-4354-82D4-A093AD1AB40F}"/>
                </a:ext>
              </a:extLst>
            </p:cNvPr>
            <p:cNvGrpSpPr/>
            <p:nvPr userDrawn="1"/>
          </p:nvGrpSpPr>
          <p:grpSpPr>
            <a:xfrm>
              <a:off x="8216728" y="3894493"/>
              <a:ext cx="1721674" cy="1721674"/>
              <a:chOff x="8216728" y="3894493"/>
              <a:chExt cx="1721674" cy="1721674"/>
            </a:xfrm>
          </p:grpSpPr>
          <p:pic>
            <p:nvPicPr>
              <p:cNvPr id="71" name="Graphic 70">
                <a:extLst>
                  <a:ext uri="{FF2B5EF4-FFF2-40B4-BE49-F238E27FC236}">
                    <a16:creationId xmlns:a16="http://schemas.microsoft.com/office/drawing/2014/main" id="{7212C63F-0316-465C-99B5-A6DB62F9A4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8216728" y="3894493"/>
                <a:ext cx="1721674" cy="1721674"/>
              </a:xfrm>
              <a:prstGeom prst="rect">
                <a:avLst/>
              </a:prstGeom>
              <a:effectLst>
                <a:reflection blurRad="6350" stA="50000" endPos="30000" dir="5400000" sy="-100000" algn="bl" rotWithShape="0"/>
              </a:effectLst>
            </p:spPr>
          </p:pic>
          <p:sp>
            <p:nvSpPr>
              <p:cNvPr id="72" name="Oval 71">
                <a:extLst>
                  <a:ext uri="{FF2B5EF4-FFF2-40B4-BE49-F238E27FC236}">
                    <a16:creationId xmlns:a16="http://schemas.microsoft.com/office/drawing/2014/main" id="{2340F555-AB0E-4D0B-B909-0B1C799088C5}"/>
                  </a:ext>
                </a:extLst>
              </p:cNvPr>
              <p:cNvSpPr/>
              <p:nvPr/>
            </p:nvSpPr>
            <p:spPr>
              <a:xfrm>
                <a:off x="8414070" y="4078484"/>
                <a:ext cx="1314217" cy="1314217"/>
              </a:xfrm>
              <a:prstGeom prst="ellipse">
                <a:avLst/>
              </a:prstGeom>
              <a:solidFill>
                <a:schemeClr val="bg1"/>
              </a:solidFill>
              <a:ln>
                <a:noFill/>
              </a:ln>
              <a:effectLst>
                <a:outerShdw blurRad="190500" dist="381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Magnifying glass">
                <a:extLst>
                  <a:ext uri="{FF2B5EF4-FFF2-40B4-BE49-F238E27FC236}">
                    <a16:creationId xmlns:a16="http://schemas.microsoft.com/office/drawing/2014/main" id="{0AB6228E-E050-4C5B-A579-1A66B3BA6FB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72285" y="3924143"/>
                <a:ext cx="339844" cy="341731"/>
              </a:xfrm>
              <a:prstGeom prst="rect">
                <a:avLst/>
              </a:prstGeom>
            </p:spPr>
          </p:pic>
        </p:grpSp>
      </p:grpSp>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387484" y="1212036"/>
            <a:ext cx="3651104" cy="1079188"/>
          </a:xfrm>
        </p:spPr>
        <p:txBody>
          <a:bodyPr>
            <a:normAutofit/>
          </a:bodyPr>
          <a:lstStyle>
            <a:lvl1pPr marL="0" indent="0">
              <a:buFontTx/>
              <a:buNone/>
              <a:defRPr sz="2800" b="0">
                <a:solidFill>
                  <a:schemeClr val="bg1"/>
                </a:solidFill>
                <a:latin typeface="Century Gothic" panose="020B0502020202020204" pitchFamily="34" charset="0"/>
              </a:defRPr>
            </a:lvl1pPr>
          </a:lstStyle>
          <a:p>
            <a:pPr lvl="0"/>
            <a:r>
              <a:rPr lang="en-US" dirty="0"/>
              <a:t>Slide Title Placed Here</a:t>
            </a:r>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p:nvPr>
        </p:nvSpPr>
        <p:spPr>
          <a:xfrm>
            <a:off x="4259528" y="1466686"/>
            <a:ext cx="1900556" cy="2171624"/>
          </a:xfrm>
        </p:spPr>
        <p:txBody>
          <a:bodyPr>
            <a:normAutofit/>
          </a:bodyPr>
          <a:lstStyle>
            <a:lvl1pPr marL="203200" indent="-203200">
              <a:buFont typeface="Arial" panose="020B0604020202020204" pitchFamily="34" charset="0"/>
              <a:buChar char="•"/>
              <a:defRPr sz="1100" b="1">
                <a:solidFill>
                  <a:schemeClr val="bg1"/>
                </a:solidFill>
                <a:latin typeface="Century Gothic" panose="020B0502020202020204" pitchFamily="34" charset="0"/>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7404FF6-4DA2-4C00-AAA2-D6B8C30A8D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60240" y="3386830"/>
            <a:ext cx="2683760" cy="2683760"/>
          </a:xfrm>
          <a:prstGeom prst="rect">
            <a:avLst/>
          </a:prstGeom>
          <a:effectLst/>
        </p:spPr>
      </p:pic>
      <p:sp>
        <p:nvSpPr>
          <p:cNvPr id="16" name="Text Placeholder 15">
            <a:extLst>
              <a:ext uri="{FF2B5EF4-FFF2-40B4-BE49-F238E27FC236}">
                <a16:creationId xmlns:a16="http://schemas.microsoft.com/office/drawing/2014/main" id="{FEECABEC-E508-4F1C-967E-D9B82E1D6318}"/>
              </a:ext>
            </a:extLst>
          </p:cNvPr>
          <p:cNvSpPr>
            <a:spLocks noGrp="1"/>
          </p:cNvSpPr>
          <p:nvPr>
            <p:ph type="body" sz="quarter" idx="14" hasCustomPrompt="1"/>
          </p:nvPr>
        </p:nvSpPr>
        <p:spPr>
          <a:xfrm>
            <a:off x="400049" y="2796858"/>
            <a:ext cx="3543283" cy="555942"/>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Sub headline talking point placed here</a:t>
            </a:r>
          </a:p>
        </p:txBody>
      </p:sp>
      <p:sp>
        <p:nvSpPr>
          <p:cNvPr id="17" name="Text Placeholder 16">
            <a:extLst>
              <a:ext uri="{FF2B5EF4-FFF2-40B4-BE49-F238E27FC236}">
                <a16:creationId xmlns:a16="http://schemas.microsoft.com/office/drawing/2014/main" id="{CC11B5C2-8302-40E5-9EE6-A47ACBF9D663}"/>
              </a:ext>
            </a:extLst>
          </p:cNvPr>
          <p:cNvSpPr>
            <a:spLocks noGrp="1"/>
          </p:cNvSpPr>
          <p:nvPr>
            <p:ph type="body" sz="quarter" idx="15"/>
          </p:nvPr>
        </p:nvSpPr>
        <p:spPr>
          <a:xfrm>
            <a:off x="4260403" y="4065054"/>
            <a:ext cx="1910301" cy="2097053"/>
          </a:xfrm>
        </p:spPr>
        <p:txBody>
          <a:bodyPr>
            <a:noAutofit/>
          </a:bodyPr>
          <a:lstStyle>
            <a:lvl1pPr marL="207963" indent="-207963">
              <a:defRPr sz="1100" b="1">
                <a:solidFill>
                  <a:schemeClr val="bg1"/>
                </a:solidFill>
                <a:latin typeface="Century Gothic" panose="020B0502020202020204" pitchFamily="34" charset="0"/>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8" name="Text Placeholder 47">
            <a:extLst>
              <a:ext uri="{FF2B5EF4-FFF2-40B4-BE49-F238E27FC236}">
                <a16:creationId xmlns:a16="http://schemas.microsoft.com/office/drawing/2014/main" id="{3D597AD2-1263-493C-B1F7-C8A1F489D50B}"/>
              </a:ext>
            </a:extLst>
          </p:cNvPr>
          <p:cNvSpPr>
            <a:spLocks noGrp="1"/>
          </p:cNvSpPr>
          <p:nvPr>
            <p:ph type="body" sz="quarter" idx="16"/>
          </p:nvPr>
        </p:nvSpPr>
        <p:spPr>
          <a:xfrm>
            <a:off x="9855200" y="1464737"/>
            <a:ext cx="2260600" cy="2170113"/>
          </a:xfrm>
        </p:spPr>
        <p:txBody>
          <a:bodyPr>
            <a:normAutofit/>
          </a:bodyPr>
          <a:lstStyle>
            <a:lvl1pPr marL="204788" indent="-204788">
              <a:defRPr sz="1100" b="1">
                <a:solidFill>
                  <a:schemeClr val="bg1"/>
                </a:solidFill>
                <a:latin typeface="Century Gothic" panose="020B0502020202020204" pitchFamily="34" charset="0"/>
              </a:defRPr>
            </a:lvl1pPr>
          </a:lstStyle>
          <a:p>
            <a:pPr lvl="0"/>
            <a:r>
              <a:rPr lang="en-US"/>
              <a:t>Click to edit Master text styles</a:t>
            </a:r>
          </a:p>
        </p:txBody>
      </p:sp>
      <p:sp>
        <p:nvSpPr>
          <p:cNvPr id="50" name="Text Placeholder 49">
            <a:extLst>
              <a:ext uri="{FF2B5EF4-FFF2-40B4-BE49-F238E27FC236}">
                <a16:creationId xmlns:a16="http://schemas.microsoft.com/office/drawing/2014/main" id="{1FABA25A-48BB-4D68-8699-F54EC43392D1}"/>
              </a:ext>
            </a:extLst>
          </p:cNvPr>
          <p:cNvSpPr>
            <a:spLocks noGrp="1"/>
          </p:cNvSpPr>
          <p:nvPr>
            <p:ph type="body" sz="quarter" idx="17"/>
          </p:nvPr>
        </p:nvSpPr>
        <p:spPr>
          <a:xfrm>
            <a:off x="9855199" y="4063999"/>
            <a:ext cx="2260595" cy="2109717"/>
          </a:xfrm>
        </p:spPr>
        <p:txBody>
          <a:bodyPr>
            <a:normAutofit/>
          </a:bodyPr>
          <a:lstStyle>
            <a:lvl1pPr marL="193675" indent="-193675">
              <a:defRPr sz="1100" b="1">
                <a:solidFill>
                  <a:schemeClr val="bg1"/>
                </a:solidFill>
                <a:latin typeface="Century Gothic" panose="020B0502020202020204" pitchFamily="34" charset="0"/>
              </a:defRPr>
            </a:lvl1pPr>
          </a:lstStyle>
          <a:p>
            <a:pPr lvl="0"/>
            <a:r>
              <a:rPr lang="en-US"/>
              <a:t>Click to edit Master text styles</a:t>
            </a:r>
          </a:p>
        </p:txBody>
      </p:sp>
      <p:sp>
        <p:nvSpPr>
          <p:cNvPr id="52" name="Text Placeholder 51">
            <a:extLst>
              <a:ext uri="{FF2B5EF4-FFF2-40B4-BE49-F238E27FC236}">
                <a16:creationId xmlns:a16="http://schemas.microsoft.com/office/drawing/2014/main" id="{092B8F2F-7416-4B07-999D-0FE59F616569}"/>
              </a:ext>
            </a:extLst>
          </p:cNvPr>
          <p:cNvSpPr>
            <a:spLocks noGrp="1"/>
          </p:cNvSpPr>
          <p:nvPr>
            <p:ph type="body" sz="quarter" idx="18" hasCustomPrompt="1"/>
          </p:nvPr>
        </p:nvSpPr>
        <p:spPr>
          <a:xfrm>
            <a:off x="7015797" y="3497898"/>
            <a:ext cx="2135065" cy="280227"/>
          </a:xfrm>
        </p:spPr>
        <p:txBody>
          <a:bodyPr>
            <a:normAutofit/>
          </a:bodyPr>
          <a:lstStyle>
            <a:lvl1pPr marL="0" indent="0" algn="ctr">
              <a:buNone/>
              <a:defRPr sz="1600" b="1">
                <a:solidFill>
                  <a:schemeClr val="bg1"/>
                </a:solidFill>
                <a:latin typeface="Century Gothic" panose="020B0502020202020204" pitchFamily="34" charset="0"/>
              </a:defRPr>
            </a:lvl1pPr>
          </a:lstStyle>
          <a:p>
            <a:pPr lvl="0"/>
            <a:r>
              <a:rPr lang="en-US" dirty="0"/>
              <a:t>Graphic Title</a:t>
            </a:r>
          </a:p>
        </p:txBody>
      </p:sp>
      <p:sp>
        <p:nvSpPr>
          <p:cNvPr id="54" name="Text Placeholder 53">
            <a:extLst>
              <a:ext uri="{FF2B5EF4-FFF2-40B4-BE49-F238E27FC236}">
                <a16:creationId xmlns:a16="http://schemas.microsoft.com/office/drawing/2014/main" id="{8FAA8363-9D87-4E83-AC7A-15FAF86D4B9A}"/>
              </a:ext>
            </a:extLst>
          </p:cNvPr>
          <p:cNvSpPr>
            <a:spLocks noGrp="1"/>
          </p:cNvSpPr>
          <p:nvPr>
            <p:ph type="body" sz="quarter" idx="19" hasCustomPrompt="1"/>
          </p:nvPr>
        </p:nvSpPr>
        <p:spPr>
          <a:xfrm>
            <a:off x="6406494" y="2336165"/>
            <a:ext cx="1314217" cy="717827"/>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
        <p:nvSpPr>
          <p:cNvPr id="56" name="Text Placeholder 55">
            <a:extLst>
              <a:ext uri="{FF2B5EF4-FFF2-40B4-BE49-F238E27FC236}">
                <a16:creationId xmlns:a16="http://schemas.microsoft.com/office/drawing/2014/main" id="{E96AA5F9-0AC2-4BFE-93ED-B6A8768FECC7}"/>
              </a:ext>
            </a:extLst>
          </p:cNvPr>
          <p:cNvSpPr>
            <a:spLocks noGrp="1"/>
          </p:cNvSpPr>
          <p:nvPr>
            <p:ph type="body" sz="quarter" idx="20" hasCustomPrompt="1"/>
          </p:nvPr>
        </p:nvSpPr>
        <p:spPr>
          <a:xfrm>
            <a:off x="8431129" y="2337435"/>
            <a:ext cx="1293004" cy="828317"/>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
        <p:nvSpPr>
          <p:cNvPr id="58" name="Text Placeholder 57">
            <a:extLst>
              <a:ext uri="{FF2B5EF4-FFF2-40B4-BE49-F238E27FC236}">
                <a16:creationId xmlns:a16="http://schemas.microsoft.com/office/drawing/2014/main" id="{6CD386DE-EF82-4D5D-92BD-A81FF4AF9E10}"/>
              </a:ext>
            </a:extLst>
          </p:cNvPr>
          <p:cNvSpPr>
            <a:spLocks noGrp="1"/>
          </p:cNvSpPr>
          <p:nvPr>
            <p:ph type="body" sz="quarter" idx="21" hasCustomPrompt="1"/>
          </p:nvPr>
        </p:nvSpPr>
        <p:spPr>
          <a:xfrm>
            <a:off x="6448290" y="4554538"/>
            <a:ext cx="1277501" cy="838163"/>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
        <p:nvSpPr>
          <p:cNvPr id="60" name="Text Placeholder 59">
            <a:extLst>
              <a:ext uri="{FF2B5EF4-FFF2-40B4-BE49-F238E27FC236}">
                <a16:creationId xmlns:a16="http://schemas.microsoft.com/office/drawing/2014/main" id="{F96807C6-C6C5-4BBD-A53C-F10D21256F84}"/>
              </a:ext>
            </a:extLst>
          </p:cNvPr>
          <p:cNvSpPr>
            <a:spLocks noGrp="1"/>
          </p:cNvSpPr>
          <p:nvPr>
            <p:ph type="body" sz="quarter" idx="22" hasCustomPrompt="1"/>
          </p:nvPr>
        </p:nvSpPr>
        <p:spPr>
          <a:xfrm>
            <a:off x="8418222" y="4554538"/>
            <a:ext cx="1298611" cy="838163"/>
          </a:xfrm>
        </p:spPr>
        <p:txBody>
          <a:bodyPr>
            <a:normAutofit/>
          </a:bodyPr>
          <a:lstStyle>
            <a:lvl1pPr marL="0" indent="0" algn="ctr">
              <a:buNone/>
              <a:defRPr sz="1200" b="1">
                <a:solidFill>
                  <a:schemeClr val="bg1">
                    <a:lumMod val="50000"/>
                  </a:schemeClr>
                </a:solidFill>
                <a:latin typeface="Century Gothic" panose="020B0502020202020204" pitchFamily="34" charset="0"/>
              </a:defRPr>
            </a:lvl1pPr>
          </a:lstStyle>
          <a:p>
            <a:pPr lvl="0"/>
            <a:r>
              <a:rPr lang="en-US" dirty="0"/>
              <a:t>Title Placed Here</a:t>
            </a:r>
          </a:p>
        </p:txBody>
      </p:sp>
    </p:spTree>
    <p:extLst>
      <p:ext uri="{BB962C8B-B14F-4D97-AF65-F5344CB8AC3E}">
        <p14:creationId xmlns:p14="http://schemas.microsoft.com/office/powerpoint/2010/main" val="256844685"/>
      </p:ext>
    </p:extLst>
  </p:cSld>
  <p:clrMapOvr>
    <a:masterClrMapping/>
  </p:clrMapOvr>
  <p:extLst>
    <p:ext uri="{DCECCB84-F9BA-43D5-87BE-67443E8EF086}">
      <p15:sldGuideLst xmlns:p15="http://schemas.microsoft.com/office/powerpoint/2012/main">
        <p15:guide id="1" orient="horz" pos="312">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dirty="0"/>
              <a:t>Name of Presentation Here</a:t>
            </a:r>
          </a:p>
        </p:txBody>
      </p:sp>
      <p:sp>
        <p:nvSpPr>
          <p:cNvPr id="3" name="Content Placeholder 2"/>
          <p:cNvSpPr>
            <a:spLocks noGrp="1"/>
          </p:cNvSpPr>
          <p:nvPr>
            <p:ph idx="1" hasCustomPrompt="1"/>
          </p:nvPr>
        </p:nvSpPr>
        <p:spPr>
          <a:xfrm>
            <a:off x="1037724" y="3172916"/>
            <a:ext cx="3073262" cy="1079188"/>
          </a:xfrm>
        </p:spPr>
        <p:txBody>
          <a:bodyPr>
            <a:noAutofit/>
          </a:bodyPr>
          <a:lstStyle>
            <a:lvl1pPr marL="0" indent="0">
              <a:buFontTx/>
              <a:buNone/>
              <a:defRPr sz="5400" b="0">
                <a:solidFill>
                  <a:srgbClr val="DF69FF"/>
                </a:solidFill>
                <a:latin typeface="Century Gothic" panose="020B0502020202020204" pitchFamily="34" charset="0"/>
              </a:defRPr>
            </a:lvl1pPr>
          </a:lstStyle>
          <a:p>
            <a:pPr lvl="0"/>
            <a:r>
              <a:rPr lang="en-US" dirty="0"/>
              <a:t>Slide Title</a:t>
            </a:r>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B07FB29F-4F16-44B3-8D1B-614D9C941C7C}"/>
              </a:ext>
            </a:extLst>
          </p:cNvPr>
          <p:cNvCxnSpPr>
            <a:cxnSpLocks/>
          </p:cNvCxnSpPr>
          <p:nvPr userDrawn="1"/>
        </p:nvCxnSpPr>
        <p:spPr>
          <a:xfrm>
            <a:off x="4204244" y="885146"/>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89ECA878-C1F4-4D01-A623-73138C19AAEB}"/>
              </a:ext>
            </a:extLst>
          </p:cNvPr>
          <p:cNvSpPr>
            <a:spLocks noGrp="1"/>
          </p:cNvSpPr>
          <p:nvPr>
            <p:ph type="body" sz="quarter" idx="13"/>
          </p:nvPr>
        </p:nvSpPr>
        <p:spPr>
          <a:xfrm>
            <a:off x="4602162" y="1455738"/>
            <a:ext cx="7006905" cy="3981132"/>
          </a:xfrm>
        </p:spPr>
        <p:txBody>
          <a:bodyPr/>
          <a:lstStyle>
            <a:lvl1pPr>
              <a:defRPr>
                <a:solidFill>
                  <a:schemeClr val="bg1"/>
                </a:solidFill>
              </a:defRPr>
            </a:lvl1pPr>
            <a:lvl2pPr>
              <a:defRPr>
                <a:solidFill>
                  <a:srgbClr val="DF69FF"/>
                </a:solidFill>
              </a:defRPr>
            </a:lvl2pPr>
            <a:lvl3pPr>
              <a:defRPr>
                <a:solidFill>
                  <a:srgbClr val="3BCCFF"/>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139769"/>
      </p:ext>
    </p:extLst>
  </p:cSld>
  <p:clrMapOvr>
    <a:masterClrMapping/>
  </p:clrMapOvr>
  <p:extLst>
    <p:ext uri="{DCECCB84-F9BA-43D5-87BE-67443E8EF086}">
      <p15:sldGuideLst xmlns:p15="http://schemas.microsoft.com/office/powerpoint/2012/main">
        <p15:guide id="1" orient="horz" pos="312">
          <p15:clr>
            <a:srgbClr val="FBAE40"/>
          </p15:clr>
        </p15:guide>
        <p15:guide id="2" pos="311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rking Slide 5">
    <p:spTree>
      <p:nvGrpSpPr>
        <p:cNvPr id="1" name=""/>
        <p:cNvGrpSpPr/>
        <p:nvPr/>
      </p:nvGrpSpPr>
      <p:grpSpPr>
        <a:xfrm>
          <a:off x="0" y="0"/>
          <a:ext cx="0" cy="0"/>
          <a:chOff x="0" y="0"/>
          <a:chExt cx="0" cy="0"/>
        </a:xfrm>
      </p:grpSpPr>
      <p:sp>
        <p:nvSpPr>
          <p:cNvPr id="2" name="Title 1"/>
          <p:cNvSpPr>
            <a:spLocks noGrp="1"/>
          </p:cNvSpPr>
          <p:nvPr>
            <p:ph type="title"/>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3521532" y="3223261"/>
            <a:ext cx="5156198" cy="365126"/>
          </a:xfrm>
        </p:spPr>
        <p:txBody>
          <a:bodyPr>
            <a:normAutofit/>
          </a:bodyPr>
          <a:lstStyle>
            <a:lvl1pPr marL="0" indent="0" algn="ctr">
              <a:buFontTx/>
              <a:buNone/>
              <a:defRPr sz="1400" b="1">
                <a:solidFill>
                  <a:schemeClr val="bg1"/>
                </a:solidFill>
                <a:latin typeface="Century Gothic" panose="020B0502020202020204" pitchFamily="34" charset="0"/>
              </a:defRPr>
            </a:lvl1pPr>
          </a:lstStyle>
          <a:p>
            <a:pPr lvl="0"/>
            <a:r>
              <a:rPr lang="en-US" dirty="0"/>
              <a:t>Table, Graph or Graphic Placed Here</a:t>
            </a:r>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94402693"/>
      </p:ext>
    </p:extLst>
  </p:cSld>
  <p:clrMapOvr>
    <a:masterClrMapping/>
  </p:clrMapOvr>
  <p:extLst>
    <p:ext uri="{DCECCB84-F9BA-43D5-87BE-67443E8EF086}">
      <p15:sldGuideLst xmlns:p15="http://schemas.microsoft.com/office/powerpoint/2012/main">
        <p15:guide id="1" orient="horz" pos="312">
          <p15:clr>
            <a:srgbClr val="FBAE40"/>
          </p15:clr>
        </p15:guide>
        <p15:guide id="2" pos="1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0CF527-A13D-459F-B2F9-9C081228EB63}"/>
              </a:ext>
            </a:extLst>
          </p:cNvPr>
          <p:cNvGrpSpPr/>
          <p:nvPr userDrawn="1"/>
        </p:nvGrpSpPr>
        <p:grpSpPr>
          <a:xfrm>
            <a:off x="-1" y="0"/>
            <a:ext cx="12192001" cy="908284"/>
            <a:chOff x="-1" y="-23138"/>
            <a:chExt cx="12192001" cy="908284"/>
          </a:xfrm>
        </p:grpSpPr>
        <p:sp>
          <p:nvSpPr>
            <p:cNvPr id="11" name="Rectangle 10">
              <a:extLst>
                <a:ext uri="{FF2B5EF4-FFF2-40B4-BE49-F238E27FC236}">
                  <a16:creationId xmlns:a16="http://schemas.microsoft.com/office/drawing/2014/main" id="{BA033A4B-29C5-41D1-8EED-1C4F62CCB19C}"/>
                </a:ext>
              </a:extLst>
            </p:cNvPr>
            <p:cNvSpPr/>
            <p:nvPr/>
          </p:nvSpPr>
          <p:spPr>
            <a:xfrm>
              <a:off x="-1" y="822409"/>
              <a:ext cx="12192000" cy="62737"/>
            </a:xfrm>
            <a:prstGeom prst="rect">
              <a:avLst/>
            </a:prstGeom>
            <a:gradFill flip="none" rotWithShape="1">
              <a:gsLst>
                <a:gs pos="0">
                  <a:srgbClr val="A433FE"/>
                </a:gs>
                <a:gs pos="42135">
                  <a:srgbClr val="4A2268"/>
                </a:gs>
                <a:gs pos="66301">
                  <a:srgbClr val="4A2268"/>
                </a:gs>
                <a:gs pos="53000">
                  <a:srgbClr val="4A2268"/>
                </a:gs>
                <a:gs pos="100000">
                  <a:srgbClr val="A433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a:p>
          </p:txBody>
        </p:sp>
        <p:sp>
          <p:nvSpPr>
            <p:cNvPr id="12" name="Rectangle 11">
              <a:extLst>
                <a:ext uri="{FF2B5EF4-FFF2-40B4-BE49-F238E27FC236}">
                  <a16:creationId xmlns:a16="http://schemas.microsoft.com/office/drawing/2014/main" id="{FDE88967-3EA7-4AAB-AF2B-636B64FEB5D1}"/>
                </a:ext>
              </a:extLst>
            </p:cNvPr>
            <p:cNvSpPr/>
            <p:nvPr/>
          </p:nvSpPr>
          <p:spPr>
            <a:xfrm>
              <a:off x="0" y="-23138"/>
              <a:ext cx="12192000" cy="850695"/>
            </a:xfrm>
            <a:prstGeom prst="rect">
              <a:avLst/>
            </a:prstGeom>
            <a:gradFill flip="none" rotWithShape="1">
              <a:gsLst>
                <a:gs pos="20246">
                  <a:srgbClr val="48317A"/>
                </a:gs>
                <a:gs pos="64000">
                  <a:srgbClr val="7030A0"/>
                </a:gs>
                <a:gs pos="0">
                  <a:srgbClr val="4A2268"/>
                </a:gs>
                <a:gs pos="53000">
                  <a:srgbClr val="652E8E"/>
                </a:gs>
                <a:gs pos="100000">
                  <a:srgbClr val="7030A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214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8600" y="0"/>
            <a:ext cx="10515600" cy="854073"/>
          </a:xfrm>
        </p:spPr>
        <p:txBody>
          <a:bodyPr lIns="0" tIns="0" rIns="0" bIns="0">
            <a:normAutofit/>
          </a:bodyPr>
          <a:lstStyle>
            <a:lvl1pPr>
              <a:defRPr sz="4000" b="1" i="0">
                <a:solidFill>
                  <a:schemeClr val="bg1"/>
                </a:solidFill>
                <a:effectLst>
                  <a:outerShdw blurRad="38100" dist="38100" dir="2700000" algn="tl">
                    <a:srgbClr val="000000">
                      <a:alpha val="43137"/>
                    </a:srgbClr>
                  </a:outerShdw>
                </a:effectLst>
                <a:latin typeface="Century Gothic"/>
                <a:cs typeface="Century Gothic"/>
              </a:defRPr>
            </a:lvl1pPr>
          </a:lstStyle>
          <a:p>
            <a:endParaRPr dirty="0"/>
          </a:p>
        </p:txBody>
      </p:sp>
    </p:spTree>
    <p:extLst>
      <p:ext uri="{BB962C8B-B14F-4D97-AF65-F5344CB8AC3E}">
        <p14:creationId xmlns:p14="http://schemas.microsoft.com/office/powerpoint/2010/main" val="1275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7" name="Graphic 6">
            <a:extLst>
              <a:ext uri="{FF2B5EF4-FFF2-40B4-BE49-F238E27FC236}">
                <a16:creationId xmlns:a16="http://schemas.microsoft.com/office/drawing/2014/main" id="{322F2D0A-45CD-4532-9802-393A7566B70D}"/>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sp>
        <p:nvSpPr>
          <p:cNvPr id="9" name="TextBox 8">
            <a:extLst>
              <a:ext uri="{FF2B5EF4-FFF2-40B4-BE49-F238E27FC236}">
                <a16:creationId xmlns:a16="http://schemas.microsoft.com/office/drawing/2014/main" id="{D8B93C1F-6346-4773-8A2D-E7EC1A7B6619}"/>
              </a:ext>
            </a:extLst>
          </p:cNvPr>
          <p:cNvSpPr txBox="1"/>
          <p:nvPr userDrawn="1"/>
        </p:nvSpPr>
        <p:spPr>
          <a:xfrm>
            <a:off x="619371" y="4388540"/>
            <a:ext cx="4246584" cy="1444362"/>
          </a:xfrm>
          <a:prstGeom prst="rect">
            <a:avLst/>
          </a:prstGeom>
        </p:spPr>
        <p:txBody>
          <a:bodyPr vert="horz" lIns="68580" tIns="34290" rIns="68580" bIns="34290" rtlCol="0" anchor="b">
            <a:noAutofit/>
          </a:bodyPr>
          <a:lstStyle/>
          <a:p>
            <a:pPr>
              <a:spcBef>
                <a:spcPct val="0"/>
              </a:spcBef>
              <a:spcAft>
                <a:spcPts val="600"/>
              </a:spcAft>
            </a:pPr>
            <a:r>
              <a:rPr lang="en-US" altLang="en-US" dirty="0">
                <a:solidFill>
                  <a:schemeClr val="bg1"/>
                </a:solidFill>
                <a:latin typeface="Century Gothic" panose="020B0502020202020204" pitchFamily="34" charset="0"/>
              </a:rPr>
              <a:t>Presented by:</a:t>
            </a:r>
          </a:p>
          <a:p>
            <a:pPr>
              <a:spcBef>
                <a:spcPct val="0"/>
              </a:spcBef>
            </a:pPr>
            <a:r>
              <a:rPr lang="en-US" b="1" dirty="0">
                <a:solidFill>
                  <a:schemeClr val="bg1"/>
                </a:solidFill>
                <a:latin typeface="Century Gothic" panose="020B0502020202020204" pitchFamily="34" charset="0"/>
                <a:ea typeface="+mj-ea"/>
                <a:cs typeface="+mj-cs"/>
              </a:rPr>
              <a:t>Presenter’s Name, </a:t>
            </a:r>
          </a:p>
          <a:p>
            <a:pPr>
              <a:spcBef>
                <a:spcPct val="0"/>
              </a:spcBef>
            </a:pPr>
            <a:r>
              <a:rPr lang="en-US" dirty="0">
                <a:solidFill>
                  <a:schemeClr val="bg1"/>
                </a:solidFill>
                <a:latin typeface="Century Gothic" panose="020B0502020202020204" pitchFamily="34" charset="0"/>
                <a:ea typeface="+mj-ea"/>
                <a:cs typeface="+mj-cs"/>
              </a:rPr>
              <a:t>Presenter’s Title</a:t>
            </a:r>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pic>
        <p:nvPicPr>
          <p:cNvPr id="11" name="Picture 10">
            <a:extLst>
              <a:ext uri="{FF2B5EF4-FFF2-40B4-BE49-F238E27FC236}">
                <a16:creationId xmlns:a16="http://schemas.microsoft.com/office/drawing/2014/main" id="{4A231238-E9AD-4FDE-A6B8-AA15EFACAF6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84712" y="2929228"/>
            <a:ext cx="5022576" cy="3927376"/>
          </a:xfrm>
          <a:prstGeom prst="rect">
            <a:avLst/>
          </a:prstGeom>
          <a:effectLst>
            <a:outerShdw blurRad="635000" dist="38100" dir="16200000" sx="106000" sy="106000" rotWithShape="0">
              <a:prstClr val="black">
                <a:alpha val="40000"/>
              </a:prstClr>
            </a:outerShdw>
          </a:effectLst>
        </p:spPr>
      </p:pic>
      <p:sp>
        <p:nvSpPr>
          <p:cNvPr id="2" name="Title 1"/>
          <p:cNvSpPr>
            <a:spLocks noGrp="1"/>
          </p:cNvSpPr>
          <p:nvPr>
            <p:ph type="ctrTitle"/>
          </p:nvPr>
        </p:nvSpPr>
        <p:spPr>
          <a:xfrm>
            <a:off x="357809" y="675102"/>
            <a:ext cx="11390243" cy="2387600"/>
          </a:xfrm>
        </p:spPr>
        <p:txBody>
          <a:bodyPr anchor="b">
            <a:normAutofit/>
          </a:bodyPr>
          <a:lstStyle>
            <a:lvl1pPr algn="ctr">
              <a:defRPr sz="720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219836"/>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7" name="Graphic 6">
            <a:extLst>
              <a:ext uri="{FF2B5EF4-FFF2-40B4-BE49-F238E27FC236}">
                <a16:creationId xmlns:a16="http://schemas.microsoft.com/office/drawing/2014/main" id="{322F2D0A-45CD-4532-9802-393A7566B70D}"/>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sp>
        <p:nvSpPr>
          <p:cNvPr id="9" name="TextBox 8">
            <a:extLst>
              <a:ext uri="{FF2B5EF4-FFF2-40B4-BE49-F238E27FC236}">
                <a16:creationId xmlns:a16="http://schemas.microsoft.com/office/drawing/2014/main" id="{D8B93C1F-6346-4773-8A2D-E7EC1A7B6619}"/>
              </a:ext>
            </a:extLst>
          </p:cNvPr>
          <p:cNvSpPr txBox="1"/>
          <p:nvPr userDrawn="1"/>
        </p:nvSpPr>
        <p:spPr>
          <a:xfrm>
            <a:off x="619371" y="4388540"/>
            <a:ext cx="4246584" cy="1444362"/>
          </a:xfrm>
          <a:prstGeom prst="rect">
            <a:avLst/>
          </a:prstGeom>
        </p:spPr>
        <p:txBody>
          <a:bodyPr vert="horz" lIns="68580" tIns="34290" rIns="68580" bIns="34290" rtlCol="0" anchor="b">
            <a:noAutofit/>
          </a:bodyPr>
          <a:lstStyle/>
          <a:p>
            <a:pPr>
              <a:spcBef>
                <a:spcPct val="0"/>
              </a:spcBef>
              <a:spcAft>
                <a:spcPts val="600"/>
              </a:spcAft>
            </a:pPr>
            <a:r>
              <a:rPr lang="en-US" altLang="en-US" dirty="0">
                <a:solidFill>
                  <a:schemeClr val="bg1"/>
                </a:solidFill>
                <a:latin typeface="Century Gothic" panose="020B0502020202020204" pitchFamily="34" charset="0"/>
              </a:rPr>
              <a:t>Presented by:</a:t>
            </a:r>
          </a:p>
          <a:p>
            <a:pPr>
              <a:spcBef>
                <a:spcPct val="0"/>
              </a:spcBef>
            </a:pPr>
            <a:r>
              <a:rPr lang="en-US" b="1" dirty="0">
                <a:solidFill>
                  <a:schemeClr val="bg1"/>
                </a:solidFill>
                <a:latin typeface="Century Gothic" panose="020B0502020202020204" pitchFamily="34" charset="0"/>
                <a:ea typeface="+mj-ea"/>
                <a:cs typeface="+mj-cs"/>
              </a:rPr>
              <a:t>Presenter’s Name, </a:t>
            </a:r>
          </a:p>
          <a:p>
            <a:pPr>
              <a:spcBef>
                <a:spcPct val="0"/>
              </a:spcBef>
            </a:pPr>
            <a:r>
              <a:rPr lang="en-US" dirty="0">
                <a:solidFill>
                  <a:schemeClr val="bg1"/>
                </a:solidFill>
                <a:latin typeface="Century Gothic" panose="020B0502020202020204" pitchFamily="34" charset="0"/>
                <a:ea typeface="+mj-ea"/>
                <a:cs typeface="+mj-cs"/>
              </a:rPr>
              <a:t>Presenter’s Title</a:t>
            </a:r>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sp>
        <p:nvSpPr>
          <p:cNvPr id="2" name="Title 1"/>
          <p:cNvSpPr>
            <a:spLocks noGrp="1"/>
          </p:cNvSpPr>
          <p:nvPr>
            <p:ph type="ctrTitle"/>
          </p:nvPr>
        </p:nvSpPr>
        <p:spPr>
          <a:xfrm>
            <a:off x="357809" y="675102"/>
            <a:ext cx="11390243" cy="2387600"/>
          </a:xfrm>
        </p:spPr>
        <p:txBody>
          <a:bodyPr anchor="b">
            <a:normAutofit/>
          </a:bodyPr>
          <a:lstStyle>
            <a:lvl1pPr algn="ctr">
              <a:defRPr sz="7200">
                <a:solidFill>
                  <a:schemeClr val="bg1"/>
                </a:solidFill>
                <a:latin typeface="Century Gothic" panose="020B0502020202020204"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BFC791E8-54E8-4A70-86CA-AF5994ECA49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408063" y="2930345"/>
            <a:ext cx="5375875" cy="3927376"/>
          </a:xfrm>
          <a:prstGeom prst="rect">
            <a:avLst/>
          </a:prstGeom>
          <a:effectLst>
            <a:outerShdw blurRad="317500" dist="38100" dir="16200000" sx="102000" sy="102000" rotWithShape="0">
              <a:prstClr val="black">
                <a:alpha val="30000"/>
              </a:prstClr>
            </a:outerShdw>
          </a:effectLst>
        </p:spPr>
      </p:pic>
    </p:spTree>
    <p:extLst>
      <p:ext uri="{BB962C8B-B14F-4D97-AF65-F5344CB8AC3E}">
        <p14:creationId xmlns:p14="http://schemas.microsoft.com/office/powerpoint/2010/main" val="3614710732"/>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Ribbi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pic>
        <p:nvPicPr>
          <p:cNvPr id="10" name="Picture 9">
            <a:extLst>
              <a:ext uri="{FF2B5EF4-FFF2-40B4-BE49-F238E27FC236}">
                <a16:creationId xmlns:a16="http://schemas.microsoft.com/office/drawing/2014/main" id="{5C86F8AC-4FEA-41DE-A457-53A8D6BCCE0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p:spPr>
      </p:pic>
      <p:pic>
        <p:nvPicPr>
          <p:cNvPr id="11" name="Graphic 10">
            <a:extLst>
              <a:ext uri="{FF2B5EF4-FFF2-40B4-BE49-F238E27FC236}">
                <a16:creationId xmlns:a16="http://schemas.microsoft.com/office/drawing/2014/main" id="{DCBCC21F-80B3-4236-9603-61F8CB1F74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88" y="2139694"/>
            <a:ext cx="12217399" cy="2050528"/>
          </a:xfrm>
          <a:prstGeom prst="rect">
            <a:avLst/>
          </a:prstGeom>
          <a:effectLst>
            <a:reflection blurRad="6350" stA="50000" endA="300" endPos="55000" dir="5400000" sy="-100000" algn="bl" rotWithShape="0"/>
          </a:effectLst>
        </p:spPr>
      </p:pic>
      <p:grpSp>
        <p:nvGrpSpPr>
          <p:cNvPr id="13" name="Group 12">
            <a:extLst>
              <a:ext uri="{FF2B5EF4-FFF2-40B4-BE49-F238E27FC236}">
                <a16:creationId xmlns:a16="http://schemas.microsoft.com/office/drawing/2014/main" id="{D284B323-048C-4535-9656-C2D67A514FF5}"/>
              </a:ext>
            </a:extLst>
          </p:cNvPr>
          <p:cNvGrpSpPr/>
          <p:nvPr userDrawn="1"/>
        </p:nvGrpSpPr>
        <p:grpSpPr>
          <a:xfrm>
            <a:off x="4327526" y="285750"/>
            <a:ext cx="4473374" cy="6604971"/>
            <a:chOff x="3550881" y="61656"/>
            <a:chExt cx="4644742" cy="6858000"/>
          </a:xfrm>
        </p:grpSpPr>
        <p:pic>
          <p:nvPicPr>
            <p:cNvPr id="14" name="Picture 13">
              <a:extLst>
                <a:ext uri="{FF2B5EF4-FFF2-40B4-BE49-F238E27FC236}">
                  <a16:creationId xmlns:a16="http://schemas.microsoft.com/office/drawing/2014/main" id="{D459BB1A-BBBB-4313-AF37-547206D34602}"/>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3550881" y="61656"/>
              <a:ext cx="1858652" cy="6858000"/>
            </a:xfrm>
            <a:prstGeom prst="rect">
              <a:avLst/>
            </a:prstGeom>
          </p:spPr>
        </p:pic>
        <p:pic>
          <p:nvPicPr>
            <p:cNvPr id="15" name="Picture 14">
              <a:extLst>
                <a:ext uri="{FF2B5EF4-FFF2-40B4-BE49-F238E27FC236}">
                  <a16:creationId xmlns:a16="http://schemas.microsoft.com/office/drawing/2014/main" id="{A013647C-666B-4F6A-8623-70BB5474A1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5303740" y="195096"/>
              <a:ext cx="2891883" cy="6662904"/>
            </a:xfrm>
            <a:prstGeom prst="rect">
              <a:avLst/>
            </a:prstGeom>
          </p:spPr>
        </p:pic>
      </p:grpSp>
      <p:sp>
        <p:nvSpPr>
          <p:cNvPr id="2" name="Title 1"/>
          <p:cNvSpPr>
            <a:spLocks noGrp="1"/>
          </p:cNvSpPr>
          <p:nvPr>
            <p:ph type="ctrTitle" hasCustomPrompt="1"/>
          </p:nvPr>
        </p:nvSpPr>
        <p:spPr>
          <a:xfrm>
            <a:off x="628748" y="4047066"/>
            <a:ext cx="4358120" cy="1758835"/>
          </a:xfrm>
        </p:spPr>
        <p:txBody>
          <a:bodyPr anchor="b">
            <a:normAutofit/>
          </a:bodyPr>
          <a:lstStyle>
            <a:lvl1pPr algn="l">
              <a:defRPr sz="2800" b="1">
                <a:solidFill>
                  <a:schemeClr val="bg1"/>
                </a:solidFill>
                <a:latin typeface="Century Gothic" panose="020B0502020202020204" pitchFamily="34" charset="0"/>
              </a:defRPr>
            </a:lvl1pPr>
          </a:lstStyle>
          <a:p>
            <a:r>
              <a:rPr lang="en-US" dirty="0"/>
              <a:t>Presentation Title</a:t>
            </a:r>
          </a:p>
        </p:txBody>
      </p:sp>
      <p:sp>
        <p:nvSpPr>
          <p:cNvPr id="17" name="Text Placeholder 16">
            <a:extLst>
              <a:ext uri="{FF2B5EF4-FFF2-40B4-BE49-F238E27FC236}">
                <a16:creationId xmlns:a16="http://schemas.microsoft.com/office/drawing/2014/main" id="{DEE57D41-9A0B-45CD-B37A-AEFE381F2BC7}"/>
              </a:ext>
            </a:extLst>
          </p:cNvPr>
          <p:cNvSpPr>
            <a:spLocks noGrp="1"/>
          </p:cNvSpPr>
          <p:nvPr>
            <p:ph type="body" sz="quarter" idx="13" hasCustomPrompt="1"/>
          </p:nvPr>
        </p:nvSpPr>
        <p:spPr>
          <a:xfrm>
            <a:off x="600321" y="427038"/>
            <a:ext cx="4449109" cy="914400"/>
          </a:xfrm>
        </p:spPr>
        <p:txBody>
          <a:bodyPr>
            <a:normAutofit/>
          </a:bodyPr>
          <a:lstStyle>
            <a:lvl1pPr marL="0" indent="0">
              <a:buNone/>
              <a:defRPr sz="2800" b="0">
                <a:solidFill>
                  <a:schemeClr val="bg1"/>
                </a:solidFill>
                <a:latin typeface="Century Gothic" panose="020B0502020202020204" pitchFamily="34" charset="0"/>
              </a:defRPr>
            </a:lvl1pPr>
          </a:lstStyle>
          <a:p>
            <a:pPr lvl="0"/>
            <a:r>
              <a:rPr lang="en-US" dirty="0"/>
              <a:t>Improving Access and Outcomes Together</a:t>
            </a:r>
          </a:p>
        </p:txBody>
      </p:sp>
      <p:sp>
        <p:nvSpPr>
          <p:cNvPr id="7" name="Text Placeholder 6">
            <a:extLst>
              <a:ext uri="{FF2B5EF4-FFF2-40B4-BE49-F238E27FC236}">
                <a16:creationId xmlns:a16="http://schemas.microsoft.com/office/drawing/2014/main" id="{ADA899F7-EC01-4FB7-84E4-AB15733A2908}"/>
              </a:ext>
            </a:extLst>
          </p:cNvPr>
          <p:cNvSpPr>
            <a:spLocks noGrp="1"/>
          </p:cNvSpPr>
          <p:nvPr>
            <p:ph type="body" sz="quarter" idx="14" hasCustomPrompt="1"/>
          </p:nvPr>
        </p:nvSpPr>
        <p:spPr>
          <a:xfrm>
            <a:off x="8663803" y="4078106"/>
            <a:ext cx="2895600" cy="61595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Health Plan or State Logo Here</a:t>
            </a:r>
          </a:p>
        </p:txBody>
      </p:sp>
    </p:spTree>
    <p:extLst>
      <p:ext uri="{BB962C8B-B14F-4D97-AF65-F5344CB8AC3E}">
        <p14:creationId xmlns:p14="http://schemas.microsoft.com/office/powerpoint/2010/main" val="2291325365"/>
      </p:ext>
    </p:extLst>
  </p:cSld>
  <p:clrMapOvr>
    <a:masterClrMapping/>
  </p:clrMapOvr>
  <p:extLst>
    <p:ext uri="{DCECCB84-F9BA-43D5-87BE-67443E8EF086}">
      <p15:sldGuideLst xmlns:p15="http://schemas.microsoft.com/office/powerpoint/2012/main">
        <p15:guide id="1" orient="horz" pos="504">
          <p15:clr>
            <a:srgbClr val="FBAE40"/>
          </p15:clr>
        </p15:guide>
        <p15:guide id="2" pos="3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F2147AC-1C59-4FCC-B953-8B8C3E0CD0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988" y="2139694"/>
            <a:ext cx="12217399" cy="2050528"/>
          </a:xfrm>
          <a:prstGeom prst="rect">
            <a:avLst/>
          </a:prstGeom>
          <a:effectLst>
            <a:reflection blurRad="6350" stA="50000" endA="300" endPos="55000" dir="5400000" sy="-100000" algn="bl" rotWithShape="0"/>
          </a:effectLst>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2" name="Title 1"/>
          <p:cNvSpPr>
            <a:spLocks noGrp="1"/>
          </p:cNvSpPr>
          <p:nvPr>
            <p:ph type="ctrTitle"/>
          </p:nvPr>
        </p:nvSpPr>
        <p:spPr>
          <a:xfrm>
            <a:off x="357809" y="267432"/>
            <a:ext cx="11390243" cy="2387600"/>
          </a:xfrm>
        </p:spPr>
        <p:txBody>
          <a:bodyPr anchor="b">
            <a:normAutofit/>
          </a:bodyPr>
          <a:lstStyle>
            <a:lvl1pPr algn="ctr">
              <a:defRPr sz="720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45101145"/>
      </p:ext>
    </p:extLst>
  </p:cSld>
  <p:clrMapOvr>
    <a:masterClrMapping/>
  </p:clrMapOvr>
  <p:extLst>
    <p:ext uri="{DCECCB84-F9BA-43D5-87BE-67443E8EF086}">
      <p15:sldGuideLst xmlns:p15="http://schemas.microsoft.com/office/powerpoint/2012/main">
        <p15:guide id="1" orient="horz" pos="177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Welcome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D4020EA-1BC4-49C5-897C-FDB5C853E079}"/>
              </a:ext>
            </a:extLst>
          </p:cNvPr>
          <p:cNvPicPr>
            <a:picLocks noChangeAspect="1"/>
          </p:cNvPicPr>
          <p:nvPr userDrawn="1"/>
        </p:nvPicPr>
        <p:blipFill>
          <a:blip r:embed="rId2">
            <a:alphaModFix amt="20000"/>
            <a:extLst>
              <a:ext uri="{96DAC541-7B7A-43D3-8B79-37D633B846F1}">
                <asvg:svgBlip xmlns:asvg="http://schemas.microsoft.com/office/drawing/2016/SVG/main" r:embed="rId3"/>
              </a:ext>
            </a:extLst>
          </a:blip>
          <a:stretch>
            <a:fillRect/>
          </a:stretch>
        </p:blipFill>
        <p:spPr>
          <a:xfrm>
            <a:off x="3361732" y="688972"/>
            <a:ext cx="5474295" cy="5474295"/>
          </a:xfrm>
          <a:prstGeom prst="rect">
            <a:avLst/>
          </a:prstGeom>
        </p:spPr>
      </p:pic>
      <p:sp>
        <p:nvSpPr>
          <p:cNvPr id="2" name="Title 1"/>
          <p:cNvSpPr>
            <a:spLocks noGrp="1"/>
          </p:cNvSpPr>
          <p:nvPr>
            <p:ph type="title" hasCustomPrompt="1"/>
          </p:nvPr>
        </p:nvSpPr>
        <p:spPr>
          <a:xfrm>
            <a:off x="831851" y="812800"/>
            <a:ext cx="10515600" cy="2263777"/>
          </a:xfrm>
        </p:spPr>
        <p:txBody>
          <a:bodyPr anchor="b">
            <a:normAutofit/>
          </a:bodyPr>
          <a:lstStyle>
            <a:lvl1pPr algn="ctr">
              <a:defRPr sz="7200">
                <a:solidFill>
                  <a:schemeClr val="bg1"/>
                </a:solidFill>
                <a:latin typeface="Century Gothic" panose="020B0502020202020204" pitchFamily="34" charset="0"/>
              </a:defRPr>
            </a:lvl1pPr>
          </a:lstStyle>
          <a:p>
            <a:r>
              <a:rPr lang="en-US" dirty="0"/>
              <a:t>Click to edit title</a:t>
            </a:r>
          </a:p>
        </p:txBody>
      </p:sp>
      <p:sp>
        <p:nvSpPr>
          <p:cNvPr id="3" name="Text Placeholder 2"/>
          <p:cNvSpPr>
            <a:spLocks noGrp="1"/>
          </p:cNvSpPr>
          <p:nvPr>
            <p:ph type="body" idx="1"/>
          </p:nvPr>
        </p:nvSpPr>
        <p:spPr>
          <a:xfrm>
            <a:off x="835026" y="3379790"/>
            <a:ext cx="10515600" cy="1500187"/>
          </a:xfrm>
        </p:spPr>
        <p:txBody>
          <a:bodyPr>
            <a:normAutofit/>
          </a:bodyPr>
          <a:lstStyle>
            <a:lvl1pPr marL="0" indent="0" algn="ctr">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Tree>
    <p:extLst>
      <p:ext uri="{BB962C8B-B14F-4D97-AF65-F5344CB8AC3E}">
        <p14:creationId xmlns:p14="http://schemas.microsoft.com/office/powerpoint/2010/main" val="2738544680"/>
      </p:ext>
    </p:extLst>
  </p:cSld>
  <p:clrMapOvr>
    <a:masterClrMapping/>
  </p:clrMapOvr>
  <p:extLst>
    <p:ext uri="{DCECCB84-F9BA-43D5-87BE-67443E8EF086}">
      <p15:sldGuideLst xmlns:p15="http://schemas.microsoft.com/office/powerpoint/2012/main">
        <p15:guide id="1" orient="horz" pos="230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Welcom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12800"/>
            <a:ext cx="10515600" cy="2263777"/>
          </a:xfrm>
        </p:spPr>
        <p:txBody>
          <a:bodyPr anchor="b">
            <a:normAutofit/>
          </a:bodyPr>
          <a:lstStyle>
            <a:lvl1pPr algn="ctr">
              <a:defRPr sz="7200">
                <a:solidFill>
                  <a:schemeClr val="bg1"/>
                </a:solidFill>
                <a:latin typeface="Century Gothic" panose="020B0502020202020204" pitchFamily="34" charset="0"/>
              </a:defRPr>
            </a:lvl1pPr>
          </a:lstStyle>
          <a:p>
            <a:r>
              <a:rPr lang="en-US" dirty="0"/>
              <a:t>Click to edit title</a:t>
            </a:r>
          </a:p>
        </p:txBody>
      </p:sp>
      <p:sp>
        <p:nvSpPr>
          <p:cNvPr id="3" name="Text Placeholder 2"/>
          <p:cNvSpPr>
            <a:spLocks noGrp="1"/>
          </p:cNvSpPr>
          <p:nvPr>
            <p:ph type="body" idx="1"/>
          </p:nvPr>
        </p:nvSpPr>
        <p:spPr>
          <a:xfrm>
            <a:off x="835026" y="3379790"/>
            <a:ext cx="10515600" cy="1500187"/>
          </a:xfrm>
        </p:spPr>
        <p:txBody>
          <a:bodyPr>
            <a:normAutofit/>
          </a:bodyPr>
          <a:lstStyle>
            <a:lvl1pPr marL="0" indent="0" algn="ctr">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Tree>
    <p:extLst>
      <p:ext uri="{BB962C8B-B14F-4D97-AF65-F5344CB8AC3E}">
        <p14:creationId xmlns:p14="http://schemas.microsoft.com/office/powerpoint/2010/main" val="1114830970"/>
      </p:ext>
    </p:extLst>
  </p:cSld>
  <p:clrMapOvr>
    <a:masterClrMapping/>
  </p:clrMapOvr>
  <p:extLst>
    <p:ext uri="{DCECCB84-F9BA-43D5-87BE-67443E8EF086}">
      <p15:sldGuideLst xmlns:p15="http://schemas.microsoft.com/office/powerpoint/2012/main">
        <p15:guide id="1" orient="horz" pos="230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52FB8C2E-0042-4B0D-8AC2-D4F12F2FEFBF}"/>
              </a:ext>
            </a:extLst>
          </p:cNvPr>
          <p:cNvSpPr>
            <a:spLocks noGrp="1"/>
          </p:cNvSpPr>
          <p:nvPr>
            <p:ph type="pic" sz="quarter" idx="16" hasCustomPrompt="1"/>
          </p:nvPr>
        </p:nvSpPr>
        <p:spPr>
          <a:xfrm>
            <a:off x="8153400" y="2459038"/>
            <a:ext cx="1635125" cy="1676400"/>
          </a:xfrm>
          <a:solidFill>
            <a:srgbClr val="3BCCFF"/>
          </a:solidFill>
        </p:spPr>
        <p:txBody>
          <a:bodyPr/>
          <a:lstStyle>
            <a:lvl1pPr marL="0" indent="0">
              <a:buNone/>
              <a:defRPr/>
            </a:lvl1pPr>
          </a:lstStyle>
          <a:p>
            <a:r>
              <a:rPr lang="en-US" dirty="0"/>
              <a:t>Photo goes here</a:t>
            </a:r>
          </a:p>
        </p:txBody>
      </p:sp>
      <p:sp>
        <p:nvSpPr>
          <p:cNvPr id="31" name="Picture Placeholder 30">
            <a:extLst>
              <a:ext uri="{FF2B5EF4-FFF2-40B4-BE49-F238E27FC236}">
                <a16:creationId xmlns:a16="http://schemas.microsoft.com/office/drawing/2014/main" id="{4545F4DA-BC09-4F44-AE60-A1E8FB6CD8EA}"/>
              </a:ext>
            </a:extLst>
          </p:cNvPr>
          <p:cNvSpPr>
            <a:spLocks noGrp="1"/>
          </p:cNvSpPr>
          <p:nvPr>
            <p:ph type="pic" sz="quarter" idx="14" hasCustomPrompt="1"/>
          </p:nvPr>
        </p:nvSpPr>
        <p:spPr>
          <a:xfrm>
            <a:off x="5270500" y="2459038"/>
            <a:ext cx="1651000" cy="1651000"/>
          </a:xfrm>
          <a:solidFill>
            <a:srgbClr val="3BCCFF"/>
          </a:solidFill>
        </p:spPr>
        <p:txBody>
          <a:bodyPr/>
          <a:lstStyle>
            <a:lvl1pPr marL="0" indent="0">
              <a:buNone/>
              <a:defRPr/>
            </a:lvl1pPr>
          </a:lstStyle>
          <a:p>
            <a:r>
              <a:rPr lang="en-US" dirty="0"/>
              <a:t>Photo goes here</a:t>
            </a:r>
          </a:p>
        </p:txBody>
      </p:sp>
      <p:sp>
        <p:nvSpPr>
          <p:cNvPr id="33" name="Picture Placeholder 32">
            <a:extLst>
              <a:ext uri="{FF2B5EF4-FFF2-40B4-BE49-F238E27FC236}">
                <a16:creationId xmlns:a16="http://schemas.microsoft.com/office/drawing/2014/main" id="{C10E04C5-E04A-4E35-9376-5A3B39643C33}"/>
              </a:ext>
            </a:extLst>
          </p:cNvPr>
          <p:cNvSpPr>
            <a:spLocks noGrp="1"/>
          </p:cNvSpPr>
          <p:nvPr>
            <p:ph type="pic" sz="quarter" idx="15" hasCustomPrompt="1"/>
          </p:nvPr>
        </p:nvSpPr>
        <p:spPr>
          <a:xfrm>
            <a:off x="2403475" y="2459038"/>
            <a:ext cx="1635125" cy="1651000"/>
          </a:xfrm>
          <a:solidFill>
            <a:srgbClr val="3BCCFF"/>
          </a:solidFill>
        </p:spPr>
        <p:txBody>
          <a:bodyPr/>
          <a:lstStyle>
            <a:lvl1pPr marL="0" indent="0">
              <a:buNone/>
              <a:defRPr/>
            </a:lvl1pPr>
          </a:lstStyle>
          <a:p>
            <a:r>
              <a:rPr lang="en-US" dirty="0"/>
              <a:t>Photo goes here</a:t>
            </a:r>
          </a:p>
        </p:txBody>
      </p:sp>
      <p:sp>
        <p:nvSpPr>
          <p:cNvPr id="2" name="Title 1"/>
          <p:cNvSpPr>
            <a:spLocks noGrp="1"/>
          </p:cNvSpPr>
          <p:nvPr>
            <p:ph type="title"/>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2496" y="1539869"/>
            <a:ext cx="5156198" cy="603250"/>
          </a:xfrm>
        </p:spPr>
        <p:txBody>
          <a:bodyPr>
            <a:normAutofit/>
          </a:bodyPr>
          <a:lstStyle>
            <a:lvl1pPr marL="0" indent="0">
              <a:buFontTx/>
              <a:buNone/>
              <a:defRPr sz="3600" b="0">
                <a:solidFill>
                  <a:srgbClr val="DF69FF"/>
                </a:solidFill>
                <a:latin typeface="Century Gothic" panose="020B0502020202020204" pitchFamily="34" charset="0"/>
              </a:defRPr>
            </a:lvl1pPr>
          </a:lstStyle>
          <a:p>
            <a:pPr lvl="0"/>
            <a:r>
              <a:rPr lang="en-US" dirty="0"/>
              <a:t>Presenters (Example)</a:t>
            </a:r>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37" name="Text Placeholder 36">
            <a:extLst>
              <a:ext uri="{FF2B5EF4-FFF2-40B4-BE49-F238E27FC236}">
                <a16:creationId xmlns:a16="http://schemas.microsoft.com/office/drawing/2014/main" id="{04A6D730-3587-4460-AB4F-2A6A5700F697}"/>
              </a:ext>
            </a:extLst>
          </p:cNvPr>
          <p:cNvSpPr>
            <a:spLocks noGrp="1"/>
          </p:cNvSpPr>
          <p:nvPr>
            <p:ph type="body" sz="quarter" idx="17" hasCustomPrompt="1"/>
          </p:nvPr>
        </p:nvSpPr>
        <p:spPr>
          <a:xfrm>
            <a:off x="2319683" y="4244630"/>
            <a:ext cx="2149475" cy="287613"/>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Name</a:t>
            </a:r>
          </a:p>
        </p:txBody>
      </p:sp>
      <p:sp>
        <p:nvSpPr>
          <p:cNvPr id="39" name="Text Placeholder 38">
            <a:extLst>
              <a:ext uri="{FF2B5EF4-FFF2-40B4-BE49-F238E27FC236}">
                <a16:creationId xmlns:a16="http://schemas.microsoft.com/office/drawing/2014/main" id="{4AE48731-3AB3-41F3-8EEA-DA6E214B2929}"/>
              </a:ext>
            </a:extLst>
          </p:cNvPr>
          <p:cNvSpPr>
            <a:spLocks noGrp="1"/>
          </p:cNvSpPr>
          <p:nvPr>
            <p:ph type="body" sz="quarter" idx="18" hasCustomPrompt="1"/>
          </p:nvPr>
        </p:nvSpPr>
        <p:spPr>
          <a:xfrm>
            <a:off x="2323963" y="4562338"/>
            <a:ext cx="2193054" cy="1033463"/>
          </a:xfrm>
        </p:spPr>
        <p:txBody>
          <a:bodyPr>
            <a:normAutofit/>
          </a:bodyPr>
          <a:lstStyle>
            <a:lvl1pPr marL="0" indent="0">
              <a:buNone/>
              <a:defRPr sz="1400">
                <a:solidFill>
                  <a:schemeClr val="bg1"/>
                </a:solidFill>
                <a:latin typeface="Century Gothic" panose="020B0502020202020204" pitchFamily="34" charset="0"/>
              </a:defRPr>
            </a:lvl1pPr>
          </a:lstStyle>
          <a:p>
            <a:pPr lvl="0"/>
            <a:r>
              <a:rPr lang="en-US" dirty="0"/>
              <a:t>Title</a:t>
            </a:r>
          </a:p>
        </p:txBody>
      </p:sp>
      <p:sp>
        <p:nvSpPr>
          <p:cNvPr id="41" name="Text Placeholder 40">
            <a:extLst>
              <a:ext uri="{FF2B5EF4-FFF2-40B4-BE49-F238E27FC236}">
                <a16:creationId xmlns:a16="http://schemas.microsoft.com/office/drawing/2014/main" id="{9FAAEEA6-6ECE-43A5-8271-4B5E465AD15F}"/>
              </a:ext>
            </a:extLst>
          </p:cNvPr>
          <p:cNvSpPr>
            <a:spLocks noGrp="1"/>
          </p:cNvSpPr>
          <p:nvPr>
            <p:ph type="body" sz="quarter" idx="19" hasCustomPrompt="1"/>
          </p:nvPr>
        </p:nvSpPr>
        <p:spPr>
          <a:xfrm>
            <a:off x="5168614" y="4248704"/>
            <a:ext cx="2101814" cy="283539"/>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Name</a:t>
            </a:r>
          </a:p>
        </p:txBody>
      </p:sp>
      <p:sp>
        <p:nvSpPr>
          <p:cNvPr id="43" name="Text Placeholder 42">
            <a:extLst>
              <a:ext uri="{FF2B5EF4-FFF2-40B4-BE49-F238E27FC236}">
                <a16:creationId xmlns:a16="http://schemas.microsoft.com/office/drawing/2014/main" id="{25951137-77C0-4609-A582-8F8F1AC7ACA4}"/>
              </a:ext>
            </a:extLst>
          </p:cNvPr>
          <p:cNvSpPr>
            <a:spLocks noGrp="1"/>
          </p:cNvSpPr>
          <p:nvPr>
            <p:ph type="body" sz="quarter" idx="20" hasCustomPrompt="1"/>
          </p:nvPr>
        </p:nvSpPr>
        <p:spPr>
          <a:xfrm>
            <a:off x="5151024" y="4562475"/>
            <a:ext cx="2192337" cy="1106488"/>
          </a:xfrm>
        </p:spPr>
        <p:txBody>
          <a:bodyPr>
            <a:normAutofit/>
          </a:bodyPr>
          <a:lstStyle>
            <a:lvl1pPr marL="0" indent="0">
              <a:buNone/>
              <a:defRPr sz="1400">
                <a:solidFill>
                  <a:schemeClr val="bg1"/>
                </a:solidFill>
                <a:latin typeface="Century Gothic" panose="020B0502020202020204" pitchFamily="34" charset="0"/>
              </a:defRPr>
            </a:lvl1pPr>
          </a:lstStyle>
          <a:p>
            <a:pPr lvl="0"/>
            <a:r>
              <a:rPr lang="en-US" dirty="0"/>
              <a:t>Title</a:t>
            </a:r>
          </a:p>
        </p:txBody>
      </p:sp>
      <p:sp>
        <p:nvSpPr>
          <p:cNvPr id="45" name="Text Placeholder 44">
            <a:extLst>
              <a:ext uri="{FF2B5EF4-FFF2-40B4-BE49-F238E27FC236}">
                <a16:creationId xmlns:a16="http://schemas.microsoft.com/office/drawing/2014/main" id="{DCCB1E54-5152-4ED8-9BC3-C38B2CB0FFB0}"/>
              </a:ext>
            </a:extLst>
          </p:cNvPr>
          <p:cNvSpPr>
            <a:spLocks noGrp="1"/>
          </p:cNvSpPr>
          <p:nvPr>
            <p:ph type="body" sz="quarter" idx="21" hasCustomPrompt="1"/>
          </p:nvPr>
        </p:nvSpPr>
        <p:spPr>
          <a:xfrm>
            <a:off x="8034131" y="4234003"/>
            <a:ext cx="2145779" cy="302390"/>
          </a:xfrm>
        </p:spPr>
        <p:txBody>
          <a:bodyPr>
            <a:normAutofit/>
          </a:bodyPr>
          <a:lstStyle>
            <a:lvl1pPr marL="0" indent="0">
              <a:buNone/>
              <a:defRPr sz="1600" b="1">
                <a:solidFill>
                  <a:schemeClr val="bg1"/>
                </a:solidFill>
                <a:latin typeface="Century Gothic" panose="020B0502020202020204" pitchFamily="34" charset="0"/>
              </a:defRPr>
            </a:lvl1pPr>
          </a:lstStyle>
          <a:p>
            <a:pPr lvl="0"/>
            <a:r>
              <a:rPr lang="en-US" dirty="0"/>
              <a:t>Name</a:t>
            </a:r>
          </a:p>
        </p:txBody>
      </p:sp>
      <p:sp>
        <p:nvSpPr>
          <p:cNvPr id="47" name="Text Placeholder 46">
            <a:extLst>
              <a:ext uri="{FF2B5EF4-FFF2-40B4-BE49-F238E27FC236}">
                <a16:creationId xmlns:a16="http://schemas.microsoft.com/office/drawing/2014/main" id="{E3863699-B25F-4333-AA7A-979147CBC3BF}"/>
              </a:ext>
            </a:extLst>
          </p:cNvPr>
          <p:cNvSpPr>
            <a:spLocks noGrp="1"/>
          </p:cNvSpPr>
          <p:nvPr>
            <p:ph type="body" sz="quarter" idx="22" hasCustomPrompt="1"/>
          </p:nvPr>
        </p:nvSpPr>
        <p:spPr>
          <a:xfrm>
            <a:off x="8034338" y="4552332"/>
            <a:ext cx="2332037" cy="1116000"/>
          </a:xfrm>
        </p:spPr>
        <p:txBody>
          <a:bodyPr>
            <a:normAutofit/>
          </a:bodyPr>
          <a:lstStyle>
            <a:lvl1pPr marL="0" indent="0">
              <a:buNone/>
              <a:defRPr sz="1400">
                <a:solidFill>
                  <a:schemeClr val="bg1"/>
                </a:solidFill>
                <a:latin typeface="Century Gothic" panose="020B0502020202020204" pitchFamily="34" charset="0"/>
              </a:defRPr>
            </a:lvl1pPr>
          </a:lstStyle>
          <a:p>
            <a:pPr lvl="0"/>
            <a:r>
              <a:rPr lang="en-US" dirty="0"/>
              <a:t>Title</a:t>
            </a:r>
          </a:p>
        </p:txBody>
      </p:sp>
    </p:spTree>
    <p:extLst>
      <p:ext uri="{BB962C8B-B14F-4D97-AF65-F5344CB8AC3E}">
        <p14:creationId xmlns:p14="http://schemas.microsoft.com/office/powerpoint/2010/main" val="2393541537"/>
      </p:ext>
    </p:extLst>
  </p:cSld>
  <p:clrMapOvr>
    <a:masterClrMapping/>
  </p:clrMapOvr>
  <p:extLst>
    <p:ext uri="{DCECCB84-F9BA-43D5-87BE-67443E8EF086}">
      <p15:sldGuideLst xmlns:p15="http://schemas.microsoft.com/office/powerpoint/2012/main">
        <p15:guide id="1" orient="horz" pos="312">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E7434D2F-3D5C-4E53-A519-8A16F3B1BF65}"/>
              </a:ext>
            </a:extLst>
          </p:cNvPr>
          <p:cNvCxnSpPr>
            <a:cxnSpLocks/>
          </p:cNvCxnSpPr>
          <p:nvPr userDrawn="1"/>
        </p:nvCxnSpPr>
        <p:spPr>
          <a:xfrm>
            <a:off x="6105351" y="1238491"/>
            <a:ext cx="0" cy="4753205"/>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F656C93-200F-48C9-A941-E9DD5124CD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721709" y="1458374"/>
            <a:ext cx="1593630" cy="339144"/>
          </a:xfrm>
          <a:prstGeom prst="rect">
            <a:avLst/>
          </a:prstGeom>
        </p:spPr>
      </p:pic>
      <p:cxnSp>
        <p:nvCxnSpPr>
          <p:cNvPr id="18" name="Straight Connector 17">
            <a:extLst>
              <a:ext uri="{FF2B5EF4-FFF2-40B4-BE49-F238E27FC236}">
                <a16:creationId xmlns:a16="http://schemas.microsoft.com/office/drawing/2014/main" id="{F8AE1050-6730-4B92-B4B0-03435487B14F}"/>
              </a:ext>
            </a:extLst>
          </p:cNvPr>
          <p:cNvCxnSpPr>
            <a:cxnSpLocks/>
          </p:cNvCxnSpPr>
          <p:nvPr userDrawn="1"/>
        </p:nvCxnSpPr>
        <p:spPr>
          <a:xfrm>
            <a:off x="443519" y="1990852"/>
            <a:ext cx="11327934" cy="0"/>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64620" y="-12697"/>
            <a:ext cx="10515600" cy="808567"/>
          </a:xfrm>
        </p:spPr>
        <p:txBody>
          <a:bodyPr>
            <a:normAutofit/>
          </a:bodyPr>
          <a:lstStyle>
            <a:lvl1pPr>
              <a:defRPr sz="28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700616" y="2149468"/>
            <a:ext cx="5156198" cy="3852371"/>
          </a:xfrm>
        </p:spPr>
        <p:txBody>
          <a:bodyPr>
            <a:normAutofit/>
          </a:bodyPr>
          <a:lstStyle>
            <a:lvl1pPr marL="0" indent="0">
              <a:buFontTx/>
              <a:buNone/>
              <a:defRPr sz="1400" b="1">
                <a:solidFill>
                  <a:schemeClr val="bg1"/>
                </a:solidFill>
                <a:latin typeface="Century Gothic" panose="020B0502020202020204" pitchFamily="34" charset="0"/>
              </a:defRPr>
            </a:lvl1pPr>
          </a:lstStyle>
          <a:p>
            <a:pPr marL="0" marR="0" algn="l" rtl="0" eaLnBrk="1" fontAlgn="t" latinLnBrk="0" hangingPunct="1">
              <a:spcBef>
                <a:spcPts val="300"/>
              </a:spcBef>
              <a:spcAft>
                <a:spcPts val="300"/>
              </a:spcAft>
            </a:pPr>
            <a:r>
              <a:rPr lang="en-US" dirty="0"/>
              <a:t>Name 1</a:t>
            </a:r>
            <a:r>
              <a:rPr lang="en-US" sz="1400" b="1" u="none" strike="noStrike" kern="1200" dirty="0">
                <a:solidFill>
                  <a:schemeClr val="bg1"/>
                </a:solidFill>
                <a:effectLst/>
                <a:latin typeface="Century Gothic" panose="020B0502020202020204" pitchFamily="34" charset="0"/>
              </a:rPr>
              <a:t>,</a:t>
            </a:r>
            <a:r>
              <a:rPr lang="en-US" sz="1400" i="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2</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3</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4</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5</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6</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7</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8</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9</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10</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487A6-BA60-440E-8B9D-5ED579F0CAFE}" type="slidenum">
              <a:rPr lang="en-US" smtClean="0"/>
              <a:t>‹#›</a:t>
            </a:fld>
            <a:endParaRPr lang="en-US" dirty="0"/>
          </a:p>
        </p:txBody>
      </p:sp>
      <p:sp>
        <p:nvSpPr>
          <p:cNvPr id="12" name="TextBox 11">
            <a:extLst>
              <a:ext uri="{FF2B5EF4-FFF2-40B4-BE49-F238E27FC236}">
                <a16:creationId xmlns:a16="http://schemas.microsoft.com/office/drawing/2014/main" id="{BEA20253-51A8-45E7-8CE8-21DE5F1332B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14" name="Slide Number Placeholder 1">
            <a:extLst>
              <a:ext uri="{FF2B5EF4-FFF2-40B4-BE49-F238E27FC236}">
                <a16:creationId xmlns:a16="http://schemas.microsoft.com/office/drawing/2014/main" id="{BEC43FED-BAAC-4D37-9124-DED20B2E482E}"/>
              </a:ext>
            </a:extLst>
          </p:cNvPr>
          <p:cNvSpPr txBox="1">
            <a:spLocks/>
          </p:cNvSpPr>
          <p:nvPr userDrawn="1"/>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a:t>
            </a:fld>
            <a:endParaRPr lang="en-US" b="1" dirty="0">
              <a:solidFill>
                <a:schemeClr val="bg1"/>
              </a:solidFill>
              <a:latin typeface="Century Gothic" panose="020B0502020202020204" pitchFamily="34" charset="0"/>
            </a:endParaRPr>
          </a:p>
        </p:txBody>
      </p:sp>
      <p:sp>
        <p:nvSpPr>
          <p:cNvPr id="22" name="Text Placeholder 21">
            <a:extLst>
              <a:ext uri="{FF2B5EF4-FFF2-40B4-BE49-F238E27FC236}">
                <a16:creationId xmlns:a16="http://schemas.microsoft.com/office/drawing/2014/main" id="{15AF4761-28C4-43AB-AF82-70BF61B19A95}"/>
              </a:ext>
            </a:extLst>
          </p:cNvPr>
          <p:cNvSpPr>
            <a:spLocks noGrp="1"/>
          </p:cNvSpPr>
          <p:nvPr>
            <p:ph type="body" sz="quarter" idx="13" hasCustomPrompt="1"/>
          </p:nvPr>
        </p:nvSpPr>
        <p:spPr>
          <a:xfrm>
            <a:off x="6648319" y="2143118"/>
            <a:ext cx="4788529" cy="3842227"/>
          </a:xfrm>
        </p:spPr>
        <p:txBody>
          <a:bodyPr>
            <a:normAutofit/>
          </a:bodyPr>
          <a:lstStyle>
            <a:lvl1pPr marL="0" indent="0">
              <a:buNone/>
              <a:defRPr sz="1400" b="1">
                <a:solidFill>
                  <a:schemeClr val="bg1"/>
                </a:solidFill>
                <a:latin typeface="Century Gothic" panose="020B0502020202020204" pitchFamily="34" charset="0"/>
              </a:defRPr>
            </a:lvl1pPr>
          </a:lstStyle>
          <a:p>
            <a:pPr marL="0" marR="0" algn="l" rtl="0" eaLnBrk="1" fontAlgn="t" latinLnBrk="0" hangingPunct="1">
              <a:spcBef>
                <a:spcPts val="300"/>
              </a:spcBef>
              <a:spcAft>
                <a:spcPts val="300"/>
              </a:spcAft>
            </a:pPr>
            <a:r>
              <a:rPr lang="en-US" dirty="0"/>
              <a:t>Name 1</a:t>
            </a:r>
            <a:r>
              <a:rPr lang="en-US" sz="1400" b="1" u="none" strike="noStrike" kern="1200" dirty="0">
                <a:solidFill>
                  <a:schemeClr val="bg1"/>
                </a:solidFill>
                <a:effectLst/>
                <a:latin typeface="Century Gothic" panose="020B0502020202020204" pitchFamily="34" charset="0"/>
              </a:rPr>
              <a:t>,</a:t>
            </a:r>
            <a:r>
              <a:rPr lang="en-US" sz="1400" i="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2</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3</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4</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5</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6</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7</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8</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algn="l" rtl="0" eaLnBrk="1" fontAlgn="t" latinLnBrk="0" hangingPunct="1">
              <a:spcBef>
                <a:spcPts val="300"/>
              </a:spcBef>
              <a:spcAft>
                <a:spcPts val="300"/>
              </a:spcAft>
            </a:pPr>
            <a:r>
              <a:rPr lang="en-US" dirty="0"/>
              <a:t>Name 9</a:t>
            </a:r>
            <a:r>
              <a:rPr lang="en-US" sz="1400" b="1" u="none" strike="noStrike" kern="1200" dirty="0">
                <a:solidFill>
                  <a:schemeClr val="bg1"/>
                </a:solidFill>
                <a:effectLst/>
                <a:latin typeface="Century Gothic" panose="020B0502020202020204" pitchFamily="34" charset="0"/>
              </a:rPr>
              <a:t>,</a:t>
            </a:r>
            <a:r>
              <a:rPr lang="en-US" sz="1400" b="0" i="1" u="none" strike="noStrike" kern="1200" dirty="0">
                <a:solidFill>
                  <a:schemeClr val="bg1"/>
                </a:solidFill>
                <a:effectLst/>
                <a:latin typeface="Century Gothic" panose="020B0502020202020204" pitchFamily="34" charset="0"/>
              </a:rPr>
              <a:t> Title</a:t>
            </a:r>
            <a:endParaRPr lang="en-US" sz="1400" b="0" i="1" u="none" strike="noStrike" dirty="0">
              <a:solidFill>
                <a:schemeClr val="bg1"/>
              </a:solidFill>
              <a:effectLst/>
              <a:latin typeface="Century Gothic" panose="020B0502020202020204" pitchFamily="34" charset="0"/>
            </a:endParaRPr>
          </a:p>
          <a:p>
            <a:pPr marL="0" marR="0" lvl="0" indent="0" algn="l" defTabSz="914400" rtl="0" eaLnBrk="1" fontAlgn="t" latinLnBrk="0" hangingPunct="1">
              <a:lnSpc>
                <a:spcPct val="90000"/>
              </a:lnSpc>
              <a:spcBef>
                <a:spcPts val="300"/>
              </a:spcBef>
              <a:spcAft>
                <a:spcPts val="300"/>
              </a:spcAft>
              <a:buClrTx/>
              <a:buSzTx/>
              <a:buFontTx/>
              <a:buNone/>
              <a:tabLst/>
              <a:defRPr/>
            </a:pPr>
            <a:r>
              <a:rPr lang="en-US" dirty="0"/>
              <a:t>Name 10</a:t>
            </a:r>
            <a:r>
              <a:rPr lang="en-US" sz="1400" b="1" u="none" strike="noStrike" kern="1200" dirty="0">
                <a:solidFill>
                  <a:schemeClr val="bg1"/>
                </a:solidFill>
                <a:effectLst/>
                <a:latin typeface="Century Gothic" panose="020B0502020202020204" pitchFamily="34" charset="0"/>
              </a:rPr>
              <a:t>, </a:t>
            </a:r>
            <a:r>
              <a:rPr lang="en-US" sz="1400" b="0" i="1" u="none" strike="noStrike" kern="1200" dirty="0">
                <a:solidFill>
                  <a:schemeClr val="bg1"/>
                </a:solidFill>
                <a:effectLst/>
                <a:latin typeface="Century Gothic" panose="020B0502020202020204" pitchFamily="34" charset="0"/>
              </a:rPr>
              <a:t>Title</a:t>
            </a:r>
            <a:endParaRPr lang="en-US" sz="1400" b="0" i="1" u="none" strike="noStrike" dirty="0">
              <a:solidFill>
                <a:schemeClr val="bg1"/>
              </a:solidFill>
              <a:effectLst/>
              <a:latin typeface="Century Gothic" panose="020B0502020202020204" pitchFamily="34" charset="0"/>
            </a:endParaRPr>
          </a:p>
        </p:txBody>
      </p:sp>
      <p:sp>
        <p:nvSpPr>
          <p:cNvPr id="19" name="Text Placeholder 18">
            <a:extLst>
              <a:ext uri="{FF2B5EF4-FFF2-40B4-BE49-F238E27FC236}">
                <a16:creationId xmlns:a16="http://schemas.microsoft.com/office/drawing/2014/main" id="{62EFE568-9A33-41BF-A891-BECED6B993FC}"/>
              </a:ext>
            </a:extLst>
          </p:cNvPr>
          <p:cNvSpPr>
            <a:spLocks noGrp="1"/>
          </p:cNvSpPr>
          <p:nvPr>
            <p:ph type="body" sz="quarter" idx="14" hasCustomPrompt="1"/>
          </p:nvPr>
        </p:nvSpPr>
        <p:spPr>
          <a:xfrm>
            <a:off x="700088" y="1458913"/>
            <a:ext cx="3871912" cy="474662"/>
          </a:xfrm>
        </p:spPr>
        <p:txBody>
          <a:bodyPr/>
          <a:lstStyle>
            <a:lvl1pPr marL="0" indent="0">
              <a:buNone/>
              <a:defRPr>
                <a:solidFill>
                  <a:schemeClr val="bg1"/>
                </a:solidFill>
              </a:defRPr>
            </a:lvl1pPr>
          </a:lstStyle>
          <a:p>
            <a:pPr lvl="0"/>
            <a:r>
              <a:rPr lang="en-US" dirty="0"/>
              <a:t>Partner logo goes here</a:t>
            </a:r>
          </a:p>
          <a:p>
            <a:pPr lvl="1"/>
            <a:endParaRPr lang="en-US" dirty="0"/>
          </a:p>
        </p:txBody>
      </p:sp>
    </p:spTree>
    <p:extLst>
      <p:ext uri="{BB962C8B-B14F-4D97-AF65-F5344CB8AC3E}">
        <p14:creationId xmlns:p14="http://schemas.microsoft.com/office/powerpoint/2010/main" val="3243033454"/>
      </p:ext>
    </p:extLst>
  </p:cSld>
  <p:clrMapOvr>
    <a:masterClrMapping/>
  </p:clrMapOvr>
  <p:extLst>
    <p:ext uri="{DCECCB84-F9BA-43D5-87BE-67443E8EF086}">
      <p15:sldGuideLst xmlns:p15="http://schemas.microsoft.com/office/powerpoint/2012/main">
        <p15:guide id="1" orient="horz" pos="312">
          <p15:clr>
            <a:srgbClr val="FBAE40"/>
          </p15:clr>
        </p15:guide>
        <p15:guide id="2" pos="424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57292-4064-4475-BBB1-9A933E33A187}"/>
              </a:ext>
            </a:extLst>
          </p:cNvPr>
          <p:cNvSpPr/>
          <p:nvPr userDrawn="1"/>
        </p:nvSpPr>
        <p:spPr>
          <a:xfrm>
            <a:off x="0" y="-7889"/>
            <a:ext cx="12192000" cy="6865889"/>
          </a:xfrm>
          <a:prstGeom prst="rect">
            <a:avLst/>
          </a:prstGeom>
          <a:gradFill>
            <a:gsLst>
              <a:gs pos="63000">
                <a:srgbClr val="652E8E"/>
              </a:gs>
              <a:gs pos="41000">
                <a:srgbClr val="652E8E"/>
              </a:gs>
              <a:gs pos="0">
                <a:srgbClr val="9C56D1"/>
              </a:gs>
              <a:gs pos="53000">
                <a:srgbClr val="3C1C54"/>
              </a:gs>
              <a:gs pos="100000">
                <a:srgbClr val="9C56D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0740C0A-6EE8-F329-2AF6-306BF407E5EC}"/>
              </a:ext>
            </a:extLst>
          </p:cNvPr>
          <p:cNvGrpSpPr/>
          <p:nvPr userDrawn="1"/>
        </p:nvGrpSpPr>
        <p:grpSpPr>
          <a:xfrm>
            <a:off x="-1" y="0"/>
            <a:ext cx="12192001" cy="908284"/>
            <a:chOff x="-1" y="-23138"/>
            <a:chExt cx="12192001" cy="908284"/>
          </a:xfrm>
        </p:grpSpPr>
        <p:sp>
          <p:nvSpPr>
            <p:cNvPr id="12" name="Rectangle 11">
              <a:extLst>
                <a:ext uri="{FF2B5EF4-FFF2-40B4-BE49-F238E27FC236}">
                  <a16:creationId xmlns:a16="http://schemas.microsoft.com/office/drawing/2014/main" id="{1B73341D-2451-593B-00F3-5F91B6EE11B4}"/>
                </a:ext>
              </a:extLst>
            </p:cNvPr>
            <p:cNvSpPr/>
            <p:nvPr/>
          </p:nvSpPr>
          <p:spPr>
            <a:xfrm>
              <a:off x="-1" y="822409"/>
              <a:ext cx="12192000" cy="62737"/>
            </a:xfrm>
            <a:prstGeom prst="rect">
              <a:avLst/>
            </a:prstGeom>
            <a:gradFill flip="none" rotWithShape="1">
              <a:gsLst>
                <a:gs pos="0">
                  <a:srgbClr val="A433FE"/>
                </a:gs>
                <a:gs pos="42135">
                  <a:srgbClr val="4A2268"/>
                </a:gs>
                <a:gs pos="66301">
                  <a:srgbClr val="4A2268"/>
                </a:gs>
                <a:gs pos="53000">
                  <a:srgbClr val="4A2268"/>
                </a:gs>
                <a:gs pos="100000">
                  <a:srgbClr val="A433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a:p>
          </p:txBody>
        </p:sp>
        <p:sp>
          <p:nvSpPr>
            <p:cNvPr id="13" name="Rectangle 12">
              <a:extLst>
                <a:ext uri="{FF2B5EF4-FFF2-40B4-BE49-F238E27FC236}">
                  <a16:creationId xmlns:a16="http://schemas.microsoft.com/office/drawing/2014/main" id="{34BE7562-CDBF-7FF7-5137-A4EE32151261}"/>
                </a:ext>
              </a:extLst>
            </p:cNvPr>
            <p:cNvSpPr/>
            <p:nvPr/>
          </p:nvSpPr>
          <p:spPr>
            <a:xfrm>
              <a:off x="0" y="-23138"/>
              <a:ext cx="12192000" cy="850695"/>
            </a:xfrm>
            <a:prstGeom prst="rect">
              <a:avLst/>
            </a:prstGeom>
            <a:gradFill flip="none" rotWithShape="1">
              <a:gsLst>
                <a:gs pos="20246">
                  <a:srgbClr val="48317A"/>
                </a:gs>
                <a:gs pos="64000">
                  <a:srgbClr val="7030A0"/>
                </a:gs>
                <a:gs pos="0">
                  <a:srgbClr val="4A2268"/>
                </a:gs>
                <a:gs pos="53000">
                  <a:srgbClr val="652E8E"/>
                </a:gs>
                <a:gs pos="100000">
                  <a:srgbClr val="7030A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a:solidFill>
                  <a:schemeClr val="bg1"/>
                </a:solidFill>
                <a:effectLst>
                  <a:outerShdw blurRad="38100" dist="38100" dir="2700000" algn="tl">
                    <a:srgbClr val="000000">
                      <a:alpha val="43137"/>
                    </a:srgbClr>
                  </a:outerShdw>
                </a:effectLst>
              </a:defRPr>
            </a:lvl1pPr>
          </a:lstStyle>
          <a:p>
            <a:fld id="{3CC868AB-4358-4341-8239-E92A83FA029D}" type="slidenum">
              <a:rPr lang="en-US" smtClean="0"/>
              <a:pPr/>
              <a:t>‹#›</a:t>
            </a:fld>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487A6-BA60-440E-8B9D-5ED579F0CAFE}" type="slidenum">
              <a:rPr lang="en-US" smtClean="0"/>
              <a:t>‹#›</a:t>
            </a:fld>
            <a:endParaRPr lang="en-US" dirty="0"/>
          </a:p>
        </p:txBody>
      </p:sp>
      <p:sp>
        <p:nvSpPr>
          <p:cNvPr id="9" name="TextBox 8">
            <a:extLst>
              <a:ext uri="{FF2B5EF4-FFF2-40B4-BE49-F238E27FC236}">
                <a16:creationId xmlns:a16="http://schemas.microsoft.com/office/drawing/2014/main" id="{CDD08DFF-849A-47D1-864A-102D2ABD9CD2}"/>
              </a:ext>
            </a:extLst>
          </p:cNvPr>
          <p:cNvSpPr txBox="1"/>
          <p:nvPr userDrawn="1"/>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effectLst>
                  <a:outerShdw blurRad="38100" dist="38100" dir="2700000" algn="tl">
                    <a:srgbClr val="000000">
                      <a:alpha val="43137"/>
                    </a:srgbClr>
                  </a:outerShdw>
                </a:effectLst>
                <a:latin typeface="Century Gothic" panose="020B0502020202020204" pitchFamily="34" charset="0"/>
              </a:rPr>
              <a:t>www.libertydentalplan.com</a:t>
            </a:r>
            <a:endParaRPr lang="en-US" sz="1000" b="0" i="0" u="none" strike="noStrike"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TextBox 9">
            <a:extLst>
              <a:ext uri="{FF2B5EF4-FFF2-40B4-BE49-F238E27FC236}">
                <a16:creationId xmlns:a16="http://schemas.microsoft.com/office/drawing/2014/main" id="{D58D5B89-67A6-48DF-80B4-29DF091DD61E}"/>
              </a:ext>
            </a:extLst>
          </p:cNvPr>
          <p:cNvSpPr txBox="1"/>
          <p:nvPr userDrawn="1"/>
        </p:nvSpPr>
        <p:spPr>
          <a:xfrm>
            <a:off x="8488089" y="6395380"/>
            <a:ext cx="3443235" cy="246221"/>
          </a:xfrm>
          <a:prstGeom prst="rect">
            <a:avLst/>
          </a:prstGeom>
          <a:noFill/>
          <a:ln>
            <a:noFill/>
          </a:ln>
        </p:spPr>
        <p:txBody>
          <a:bodyPr wrap="square" rtlCol="0" anchor="b">
            <a:spAutoFit/>
          </a:bodyPr>
          <a:lstStyle/>
          <a:p>
            <a:pPr algn="r"/>
            <a:r>
              <a:rPr lang="en-US" sz="1000" b="1" dirty="0">
                <a:solidFill>
                  <a:schemeClr val="bg1"/>
                </a:solidFill>
                <a:effectLst>
                  <a:outerShdw blurRad="38100" dist="38100" dir="2700000" algn="tl">
                    <a:srgbClr val="000000">
                      <a:alpha val="43137"/>
                    </a:srgbClr>
                  </a:outerShdw>
                </a:effectLst>
                <a:latin typeface="Century Gothic" panose="020B0502020202020204" pitchFamily="34" charset="0"/>
              </a:rPr>
              <a:t>Making members shine, one smile at a time</a:t>
            </a:r>
            <a:r>
              <a:rPr lang="en-US" sz="1000" dirty="0">
                <a:solidFill>
                  <a:schemeClr val="bg1"/>
                </a:solidFill>
                <a:effectLst>
                  <a:outerShdw blurRad="38100" dist="38100" dir="2700000" algn="tl">
                    <a:srgbClr val="000000">
                      <a:alpha val="43137"/>
                    </a:srgbClr>
                  </a:outerShdw>
                </a:effectLst>
                <a:latin typeface="Century Gothic" panose="020B0502020202020204" pitchFamily="34" charset="0"/>
              </a:rPr>
              <a:t>™</a:t>
            </a:r>
          </a:p>
        </p:txBody>
      </p:sp>
      <p:sp>
        <p:nvSpPr>
          <p:cNvPr id="14" name="object 4">
            <a:extLst>
              <a:ext uri="{FF2B5EF4-FFF2-40B4-BE49-F238E27FC236}">
                <a16:creationId xmlns:a16="http://schemas.microsoft.com/office/drawing/2014/main" id="{EA2FAF92-82E9-ED59-F5DF-E7FC8C25AC16}"/>
              </a:ext>
            </a:extLst>
          </p:cNvPr>
          <p:cNvSpPr/>
          <p:nvPr userDrawn="1"/>
        </p:nvSpPr>
        <p:spPr>
          <a:xfrm>
            <a:off x="10209706" y="228600"/>
            <a:ext cx="1720596" cy="364236"/>
          </a:xfrm>
          <a:prstGeom prst="rect">
            <a:avLst/>
          </a:prstGeom>
          <a:blipFill>
            <a:blip r:embed="rId19"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1959109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4"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54.jp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mailto:aarian@libertydentalplan.com"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libertydentalplan.com/Providers/Providers-1.aspx"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https://www.libertydentalplan.com/Providers/Provider-Training-1.aspx?_ga=2.108010818.1936080356.1667584776-323852073.166758477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chair&#10;&#10;Description automatically generated with low confidence">
            <a:extLst>
              <a:ext uri="{FF2B5EF4-FFF2-40B4-BE49-F238E27FC236}">
                <a16:creationId xmlns:a16="http://schemas.microsoft.com/office/drawing/2014/main" id="{534EAB8D-4421-07D3-FE39-D77A688E8A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98" t="11467" r="8600" b="24032"/>
          <a:stretch/>
        </p:blipFill>
        <p:spPr>
          <a:xfrm>
            <a:off x="4267201" y="3429000"/>
            <a:ext cx="2438400" cy="3429000"/>
          </a:xfrm>
          <a:prstGeom prst="rect">
            <a:avLst/>
          </a:prstGeom>
        </p:spPr>
      </p:pic>
      <p:pic>
        <p:nvPicPr>
          <p:cNvPr id="5" name="Picture 4" descr="A person with the arms crossed&#10;&#10;Description automatically generated with medium confidence">
            <a:extLst>
              <a:ext uri="{FF2B5EF4-FFF2-40B4-BE49-F238E27FC236}">
                <a16:creationId xmlns:a16="http://schemas.microsoft.com/office/drawing/2014/main" id="{256B5571-81BB-232F-E79F-B4A948E6A7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66" r="26389"/>
          <a:stretch/>
        </p:blipFill>
        <p:spPr>
          <a:xfrm>
            <a:off x="6225094" y="3200400"/>
            <a:ext cx="2438400" cy="3657600"/>
          </a:xfrm>
          <a:prstGeom prst="rect">
            <a:avLst/>
          </a:prstGeom>
        </p:spPr>
      </p:pic>
      <p:sp>
        <p:nvSpPr>
          <p:cNvPr id="19" name="TextBox 18">
            <a:extLst>
              <a:ext uri="{FF2B5EF4-FFF2-40B4-BE49-F238E27FC236}">
                <a16:creationId xmlns:a16="http://schemas.microsoft.com/office/drawing/2014/main" id="{44B688D8-1B67-4529-BC7E-D97E4F24B896}"/>
              </a:ext>
            </a:extLst>
          </p:cNvPr>
          <p:cNvSpPr txBox="1"/>
          <p:nvPr/>
        </p:nvSpPr>
        <p:spPr>
          <a:xfrm>
            <a:off x="21604" y="914400"/>
            <a:ext cx="12170395" cy="1206433"/>
          </a:xfrm>
          <a:prstGeom prst="rect">
            <a:avLst/>
          </a:prstGeom>
          <a:effectLst/>
        </p:spPr>
        <p:txBody>
          <a:bodyPr vert="horz" lIns="68580" tIns="34290" rIns="68580" bIns="34290" rtlCol="0" anchor="t">
            <a:noAutofit/>
          </a:bodyPr>
          <a:lstStyle/>
          <a:p>
            <a:pPr algn="ctr">
              <a:lnSpc>
                <a:spcPts val="7300"/>
              </a:lnSpc>
              <a:spcBef>
                <a:spcPct val="0"/>
              </a:spcBef>
            </a:pPr>
            <a:r>
              <a:rPr lang="en-US" sz="6000" b="1" spc="-180" dirty="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rPr>
              <a:t>Contract Implementation </a:t>
            </a:r>
          </a:p>
          <a:p>
            <a:pPr algn="ctr">
              <a:lnSpc>
                <a:spcPct val="150000"/>
              </a:lnSpc>
              <a:spcBef>
                <a:spcPct val="0"/>
              </a:spcBef>
            </a:pPr>
            <a:r>
              <a:rPr lang="en-US" sz="6000" spc="-180" dirty="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rPr>
              <a:t>2023</a:t>
            </a:r>
          </a:p>
        </p:txBody>
      </p:sp>
      <p:sp>
        <p:nvSpPr>
          <p:cNvPr id="20" name="TextBox 19">
            <a:extLst>
              <a:ext uri="{FF2B5EF4-FFF2-40B4-BE49-F238E27FC236}">
                <a16:creationId xmlns:a16="http://schemas.microsoft.com/office/drawing/2014/main" id="{C1329FE5-B962-48B1-B321-1E90AD966213}"/>
              </a:ext>
            </a:extLst>
          </p:cNvPr>
          <p:cNvSpPr txBox="1"/>
          <p:nvPr/>
        </p:nvSpPr>
        <p:spPr>
          <a:xfrm>
            <a:off x="7772400" y="1757321"/>
            <a:ext cx="3106994" cy="346502"/>
          </a:xfrm>
          <a:prstGeom prst="rect">
            <a:avLst/>
          </a:prstGeom>
        </p:spPr>
        <p:txBody>
          <a:bodyPr vert="horz" lIns="68580" tIns="34290" rIns="68580" bIns="34290" rtlCol="0" anchor="b">
            <a:noAutofit/>
          </a:bodyPr>
          <a:lstStyle/>
          <a:p>
            <a:pPr>
              <a:spcBef>
                <a:spcPct val="0"/>
              </a:spcBef>
              <a:spcAft>
                <a:spcPts val="600"/>
              </a:spcAft>
            </a:pPr>
            <a:endParaRPr lang="en-US" sz="2400" dirty="0">
              <a:solidFill>
                <a:schemeClr val="bg1"/>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6A9B612-43B0-4C1E-A913-C82258FA40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04863" y="5153416"/>
            <a:ext cx="2894506" cy="615986"/>
          </a:xfrm>
          <a:prstGeom prst="rect">
            <a:avLst/>
          </a:prstGeom>
          <a:effectLst>
            <a:outerShdw blurRad="50800" dist="38100" dir="2700000" algn="tl" rotWithShape="0">
              <a:prstClr val="black">
                <a:alpha val="40000"/>
              </a:prstClr>
            </a:outerShdw>
          </a:effectLst>
        </p:spPr>
      </p:pic>
      <p:pic>
        <p:nvPicPr>
          <p:cNvPr id="3" name="Picture 2" descr="A picture containing person&#10;&#10;Description automatically generated">
            <a:extLst>
              <a:ext uri="{FF2B5EF4-FFF2-40B4-BE49-F238E27FC236}">
                <a16:creationId xmlns:a16="http://schemas.microsoft.com/office/drawing/2014/main" id="{08B6367C-0796-819C-C908-51368DB9D5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278" t="5555" r="32209"/>
          <a:stretch/>
        </p:blipFill>
        <p:spPr>
          <a:xfrm>
            <a:off x="2590800" y="3347852"/>
            <a:ext cx="2309308" cy="3505200"/>
          </a:xfrm>
          <a:prstGeom prst="rect">
            <a:avLst/>
          </a:prstGeom>
        </p:spPr>
      </p:pic>
    </p:spTree>
    <p:extLst>
      <p:ext uri="{BB962C8B-B14F-4D97-AF65-F5344CB8AC3E}">
        <p14:creationId xmlns:p14="http://schemas.microsoft.com/office/powerpoint/2010/main" val="19938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6F5B563-50B5-4F96-9216-566FB63E6EAF}"/>
              </a:ext>
            </a:extLst>
          </p:cNvPr>
          <p:cNvSpPr txBox="1"/>
          <p:nvPr/>
        </p:nvSpPr>
        <p:spPr>
          <a:xfrm>
            <a:off x="4663068" y="838200"/>
            <a:ext cx="6573103" cy="6432530"/>
          </a:xfrm>
          <a:prstGeom prst="rect">
            <a:avLst/>
          </a:prstGeom>
          <a:noFill/>
        </p:spPr>
        <p:txBody>
          <a:bodyPr wrap="square" lIns="91440" tIns="45720" rIns="91440" bIns="45720" rtlCol="0" anchor="ctr">
            <a:spAutoFit/>
          </a:bodyPr>
          <a:lstStyle/>
          <a:p>
            <a:pPr marL="742950" lvl="1" indent="-285750" defTabSz="457200">
              <a:spcBef>
                <a:spcPts val="600"/>
              </a:spcBef>
              <a:spcAft>
                <a:spcPts val="600"/>
              </a:spcAft>
              <a:buBlip>
                <a:blip r:embed="rId3"/>
              </a:buBlip>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Meet your members </a:t>
            </a:r>
            <a:r>
              <a:rPr lang="en-US" sz="24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at least</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 twice a year. (</a:t>
            </a:r>
            <a:r>
              <a:rPr lang="en-US" sz="24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Use </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outreach methods to reach them if necessary.)</a:t>
            </a:r>
          </a:p>
          <a:p>
            <a:pPr marL="742950" lvl="1" indent="-285750" defTabSz="457200">
              <a:spcBef>
                <a:spcPts val="600"/>
              </a:spcBef>
              <a:spcAft>
                <a:spcPts val="600"/>
              </a:spcAft>
              <a:buBlip>
                <a:blip r:embed="rId3"/>
              </a:buBlip>
              <a:defRPr/>
            </a:pPr>
            <a:r>
              <a:rPr lang="en-US" sz="24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C</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omply</a:t>
            </a:r>
            <a:r>
              <a:rPr lang="en-US" sz="24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with state's accessibility standards to provide 24-hour support</a:t>
            </a:r>
          </a:p>
          <a:p>
            <a:pPr marL="742950" lvl="1" indent="-285750" defTabSz="457200">
              <a:spcBef>
                <a:spcPts val="600"/>
              </a:spcBef>
              <a:spcAft>
                <a:spcPts val="600"/>
              </a:spcAft>
              <a:buBlip>
                <a:blip r:embed="rId3"/>
              </a:buBlip>
              <a:defRPr/>
            </a:pPr>
            <a:r>
              <a:rPr lang="en-US" sz="24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C</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oordinate</a:t>
            </a:r>
            <a:r>
              <a:rPr lang="en-US" sz="24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referrals to specialty care and educate and engage your members.</a:t>
            </a:r>
          </a:p>
          <a:p>
            <a:pPr lvl="1" defTabSz="457200">
              <a:spcBef>
                <a:spcPts val="600"/>
              </a:spcBef>
              <a:spcAft>
                <a:spcPts val="600"/>
              </a:spcAf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In return, we offer:</a:t>
            </a:r>
          </a:p>
          <a:p>
            <a:pPr marL="1200150" lvl="2" indent="-285750" defTabSz="457200">
              <a:spcBef>
                <a:spcPts val="600"/>
              </a:spcBef>
              <a:spcAft>
                <a:spcPts val="600"/>
              </a:spcAft>
              <a:buBlip>
                <a:blip r:embed="rId3"/>
              </a:buBlip>
              <a:defRPr/>
            </a:pPr>
            <a:r>
              <a:rPr lang="en-US" sz="20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D</a:t>
            </a:r>
            <a:r>
              <a:rPr kumimoji="0" lang="en-US" sz="2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ata</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 on your panel (through our portal), </a:t>
            </a:r>
          </a:p>
          <a:p>
            <a:pPr marL="1200150" lvl="2" indent="-285750" defTabSz="457200">
              <a:spcBef>
                <a:spcPts val="600"/>
              </a:spcBef>
              <a:spcAft>
                <a:spcPts val="600"/>
              </a:spcAft>
              <a:buBlip>
                <a:blip r:embed="rId3"/>
              </a:buBlip>
              <a:defRPr/>
            </a:pPr>
            <a:r>
              <a:rPr lang="en-US" sz="2000"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Incentives</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 for bonus programs,</a:t>
            </a:r>
          </a:p>
          <a:p>
            <a:pPr marL="1200150" lvl="2" indent="-285750" defTabSz="457200">
              <a:spcBef>
                <a:spcPts val="600"/>
              </a:spcBef>
              <a:spcAft>
                <a:spcPts val="600"/>
              </a:spcAft>
              <a:buBlip>
                <a:blip r:embed="rId3"/>
              </a:buBlip>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The ability to earn rewards through our BRUSH value-based program.</a:t>
            </a:r>
          </a:p>
          <a:p>
            <a:pPr marR="0" lvl="1" algn="l" defTabSz="457200" rtl="0" eaLnBrk="1" fontAlgn="auto" latinLnBrk="0" hangingPunct="1">
              <a:lnSpc>
                <a:spcPct val="100000"/>
              </a:lnSpc>
              <a:spcBef>
                <a:spcPts val="600"/>
              </a:spcBef>
              <a:spcAft>
                <a:spcPts val="600"/>
              </a:spcAft>
              <a:buClrTx/>
              <a:buSzTx/>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ts val="600"/>
              </a:spcBef>
              <a:spcAft>
                <a:spcPts val="600"/>
              </a:spcAft>
              <a:buClrTx/>
              <a:buSzTx/>
              <a:buFont typeface="+mj-lt"/>
              <a:buAutoNum type="alphaLcPeriod"/>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32EB1629-0FAB-403F-986D-34EF2E962B27}"/>
              </a:ext>
            </a:extLst>
          </p:cNvPr>
          <p:cNvCxnSpPr>
            <a:cxnSpLocks/>
          </p:cNvCxnSpPr>
          <p:nvPr/>
        </p:nvCxnSpPr>
        <p:spPr>
          <a:xfrm>
            <a:off x="4648202" y="885146"/>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71B6D32-D333-4D7C-7734-B44B332D23B4}"/>
              </a:ext>
            </a:extLst>
          </p:cNvPr>
          <p:cNvSpPr/>
          <p:nvPr/>
        </p:nvSpPr>
        <p:spPr>
          <a:xfrm>
            <a:off x="476469" y="1905000"/>
            <a:ext cx="3505200" cy="3505200"/>
          </a:xfrm>
          <a:prstGeom prst="ellipse">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    </a:t>
            </a:r>
          </a:p>
        </p:txBody>
      </p:sp>
      <p:pic>
        <p:nvPicPr>
          <p:cNvPr id="12" name="Graphic 11">
            <a:extLst>
              <a:ext uri="{FF2B5EF4-FFF2-40B4-BE49-F238E27FC236}">
                <a16:creationId xmlns:a16="http://schemas.microsoft.com/office/drawing/2014/main" id="{21C9B731-F3DB-B801-030E-0615D9894A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584" y="2057400"/>
            <a:ext cx="3158970" cy="2919049"/>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6529E8CB-C321-1820-0809-BFEFECA5EFE2}"/>
              </a:ext>
            </a:extLst>
          </p:cNvPr>
          <p:cNvSpPr>
            <a:spLocks noGrp="1"/>
          </p:cNvSpPr>
          <p:nvPr>
            <p:ph type="title"/>
          </p:nvPr>
        </p:nvSpPr>
        <p:spPr/>
        <p:txBody>
          <a:bodyPr>
            <a:noAutofit/>
          </a:bodyPr>
          <a:lstStyle/>
          <a:p>
            <a:r>
              <a:rPr lang="en-US" sz="2800" b="1" dirty="0">
                <a:solidFill>
                  <a:prstClr val="white"/>
                </a:solidFill>
                <a:effectLst>
                  <a:outerShdw blurRad="38100" dist="38100" dir="2700000" algn="tl">
                    <a:srgbClr val="000000">
                      <a:alpha val="43137"/>
                    </a:srgbClr>
                  </a:outerShdw>
                </a:effectLst>
                <a:latin typeface="Century Gothic" panose="020B0502020202020204" pitchFamily="34" charset="0"/>
              </a:rPr>
              <a:t>Obligations and Rewards of Serving as a Dental Home</a:t>
            </a:r>
            <a:endParaRPr lang="en-US" sz="2800" dirty="0"/>
          </a:p>
        </p:txBody>
      </p:sp>
    </p:spTree>
    <p:extLst>
      <p:ext uri="{BB962C8B-B14F-4D97-AF65-F5344CB8AC3E}">
        <p14:creationId xmlns:p14="http://schemas.microsoft.com/office/powerpoint/2010/main" val="227249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59C287E-2F0E-47FD-92C1-E6761F49798F}"/>
              </a:ext>
            </a:extLst>
          </p:cNvPr>
          <p:cNvSpPr/>
          <p:nvPr/>
        </p:nvSpPr>
        <p:spPr>
          <a:xfrm>
            <a:off x="304800" y="990600"/>
            <a:ext cx="5638800" cy="5334000"/>
          </a:xfrm>
          <a:prstGeom prst="round2DiagRect">
            <a:avLst/>
          </a:prstGeom>
          <a:solidFill>
            <a:srgbClr val="7E247C"/>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45C05AF-0B2E-4BB0-7CE5-D02B2DBF8C71}"/>
              </a:ext>
            </a:extLst>
          </p:cNvPr>
          <p:cNvSpPr txBox="1">
            <a:spLocks/>
          </p:cNvSpPr>
          <p:nvPr/>
        </p:nvSpPr>
        <p:spPr>
          <a:xfrm>
            <a:off x="6477000" y="1219200"/>
            <a:ext cx="4343399" cy="4572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endParaRPr lang="en-US" sz="2000" dirty="0"/>
          </a:p>
        </p:txBody>
      </p:sp>
      <p:sp>
        <p:nvSpPr>
          <p:cNvPr id="6" name="Content Placeholder 2">
            <a:extLst>
              <a:ext uri="{FF2B5EF4-FFF2-40B4-BE49-F238E27FC236}">
                <a16:creationId xmlns:a16="http://schemas.microsoft.com/office/drawing/2014/main" id="{9F97C332-8766-F049-3B3F-C455F43DEC55}"/>
              </a:ext>
            </a:extLst>
          </p:cNvPr>
          <p:cNvSpPr txBox="1">
            <a:spLocks/>
          </p:cNvSpPr>
          <p:nvPr/>
        </p:nvSpPr>
        <p:spPr>
          <a:xfrm>
            <a:off x="338454" y="1143000"/>
            <a:ext cx="6290946" cy="4800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265" marR="1068070" indent="0">
              <a:spcBef>
                <a:spcPts val="0"/>
              </a:spcBef>
              <a:buFont typeface="Arial" panose="020B0604020202020204" pitchFamily="34" charset="0"/>
              <a:buNone/>
            </a:pP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R="1123950" lvl="1">
              <a:spcBef>
                <a:spcPts val="5"/>
              </a:spcBef>
              <a:buBlip>
                <a:blip r:embed="rId3"/>
              </a:buBlip>
            </a:pP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rPr>
              <a:t>Name, DOB, and ID number</a:t>
            </a:r>
          </a:p>
          <a:p>
            <a:pPr marL="457200" marR="1123950" lvl="1" indent="0">
              <a:spcBef>
                <a:spcPts val="5"/>
              </a:spcBef>
              <a:buNone/>
            </a:pP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R="1123950" lvl="1">
              <a:spcBef>
                <a:spcPts val="5"/>
              </a:spcBef>
              <a:buBlip>
                <a:blip r:embed="rId3"/>
              </a:buBlip>
            </a:pP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rPr>
              <a:t>X-rays clearly labeled with patient name and Date of Service (DOS)</a:t>
            </a:r>
          </a:p>
          <a:p>
            <a:pPr marL="457200" marR="1123950" lvl="1" indent="0">
              <a:spcBef>
                <a:spcPts val="5"/>
              </a:spcBef>
              <a:buNone/>
            </a:pP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R="1123950" lvl="1">
              <a:spcBef>
                <a:spcPts val="5"/>
              </a:spcBef>
              <a:buBlip>
                <a:blip r:embed="rId3"/>
              </a:buBlip>
            </a:pP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rPr>
              <a:t>Clinical notes along with signature from rendering clinician</a:t>
            </a:r>
          </a:p>
          <a:p>
            <a:pPr marL="457200" marR="1123950" lvl="1" indent="0">
              <a:spcBef>
                <a:spcPts val="5"/>
              </a:spcBef>
              <a:buNone/>
            </a:pP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R="1123950" lvl="1">
              <a:spcBef>
                <a:spcPts val="5"/>
              </a:spcBef>
              <a:buBlip>
                <a:blip r:embed="rId3"/>
              </a:buBlip>
            </a:pP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rPr>
              <a:t>Records include treatment performed and billed</a:t>
            </a:r>
          </a:p>
          <a:p>
            <a:pPr marL="457200" marR="1123950" lvl="1" indent="0">
              <a:spcBef>
                <a:spcPts val="5"/>
              </a:spcBef>
              <a:buNone/>
            </a:pP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R="1123950" lvl="1">
              <a:spcBef>
                <a:spcPts val="5"/>
              </a:spcBef>
              <a:buBlip>
                <a:blip r:embed="rId3"/>
              </a:buBlip>
            </a:pP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rPr>
              <a:t>Personal/demographic data</a:t>
            </a:r>
          </a:p>
          <a:p>
            <a:pPr marL="457200" marR="1123950" lvl="1" indent="0">
              <a:spcBef>
                <a:spcPts val="5"/>
              </a:spcBef>
              <a:buNone/>
            </a:pP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R="1123950" lvl="1">
              <a:spcBef>
                <a:spcPts val="5"/>
              </a:spcBef>
              <a:buBlip>
                <a:blip r:embed="rId3"/>
              </a:buBlip>
            </a:pP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rPr>
              <a:t>Records should be legible and easy to read for the reviewer</a:t>
            </a:r>
          </a:p>
          <a:p>
            <a:endParaRPr lang="en-US" sz="2000" dirty="0">
              <a:effectLst>
                <a:outerShdw blurRad="38100" dist="38100" dir="2700000" algn="tl">
                  <a:srgbClr val="000000">
                    <a:alpha val="43137"/>
                  </a:srgbClr>
                </a:outerShdw>
              </a:effectLst>
            </a:endParaRPr>
          </a:p>
          <a:p>
            <a:endParaRPr lang="en-US" sz="2000" dirty="0">
              <a:effectLst>
                <a:outerShdw blurRad="38100" dist="38100" dir="2700000" algn="tl">
                  <a:srgbClr val="000000">
                    <a:alpha val="43137"/>
                  </a:srgbClr>
                </a:outerShdw>
              </a:effectLst>
            </a:endParaRPr>
          </a:p>
        </p:txBody>
      </p:sp>
      <p:sp>
        <p:nvSpPr>
          <p:cNvPr id="21" name="Rectangle: Diagonal Corners Rounded 20">
            <a:extLst>
              <a:ext uri="{FF2B5EF4-FFF2-40B4-BE49-F238E27FC236}">
                <a16:creationId xmlns:a16="http://schemas.microsoft.com/office/drawing/2014/main" id="{DE73906B-6322-5002-D294-004FAA679467}"/>
              </a:ext>
            </a:extLst>
          </p:cNvPr>
          <p:cNvSpPr/>
          <p:nvPr/>
        </p:nvSpPr>
        <p:spPr>
          <a:xfrm>
            <a:off x="6172200" y="990600"/>
            <a:ext cx="5577840" cy="5334000"/>
          </a:xfrm>
          <a:prstGeom prst="round2DiagRect">
            <a:avLst/>
          </a:prstGeom>
          <a:blipFill dpi="0" rotWithShape="1">
            <a:blip r:embed="rId4" cstate="print">
              <a:extLst>
                <a:ext uri="{28A0092B-C50C-407E-A947-70E740481C1C}">
                  <a14:useLocalDpi xmlns:a14="http://schemas.microsoft.com/office/drawing/2010/main" val="0"/>
                </a:ext>
              </a:extLst>
            </a:blip>
            <a:srcRect/>
            <a:stretch>
              <a:fillRect l="-9000" r="-25000"/>
            </a:stretch>
          </a:blip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64231C5-ABA6-FAF3-E87E-AFF742D358E5}"/>
              </a:ext>
            </a:extLst>
          </p:cNvPr>
          <p:cNvGrpSpPr/>
          <p:nvPr/>
        </p:nvGrpSpPr>
        <p:grpSpPr>
          <a:xfrm>
            <a:off x="6161140" y="5029200"/>
            <a:ext cx="5638800" cy="1295400"/>
            <a:chOff x="652146" y="5029200"/>
            <a:chExt cx="4758055" cy="1295400"/>
          </a:xfrm>
          <a:effectLst>
            <a:outerShdw blurRad="50800" dist="38100" dir="2700000" algn="tl" rotWithShape="0">
              <a:prstClr val="black">
                <a:alpha val="40000"/>
              </a:prstClr>
            </a:outerShdw>
          </a:effectLst>
        </p:grpSpPr>
        <p:sp>
          <p:nvSpPr>
            <p:cNvPr id="9" name="object 2">
              <a:extLst>
                <a:ext uri="{FF2B5EF4-FFF2-40B4-BE49-F238E27FC236}">
                  <a16:creationId xmlns:a16="http://schemas.microsoft.com/office/drawing/2014/main" id="{FC0DDDE8-8B1F-4E23-8B9A-391CB34E0DCB}"/>
                </a:ext>
              </a:extLst>
            </p:cNvPr>
            <p:cNvSpPr/>
            <p:nvPr/>
          </p:nvSpPr>
          <p:spPr>
            <a:xfrm>
              <a:off x="652146" y="5029200"/>
              <a:ext cx="4758055" cy="1295400"/>
            </a:xfrm>
            <a:prstGeom prst="round2DiagRect">
              <a:avLst/>
            </a:prstGeom>
            <a:solidFill>
              <a:srgbClr val="7E247C"/>
            </a:solidFill>
          </p:spPr>
          <p:txBody>
            <a:bodyPr wrap="square" lIns="0" tIns="0" rIns="0" bIns="0" rtlCol="0"/>
            <a:lstStyle/>
            <a:p>
              <a:endParaRPr>
                <a:effectLst>
                  <a:outerShdw blurRad="50800" dist="38100" dir="2700000" algn="tl" rotWithShape="0">
                    <a:prstClr val="black">
                      <a:alpha val="40000"/>
                    </a:prstClr>
                  </a:outerShdw>
                </a:effectLst>
              </a:endParaRPr>
            </a:p>
          </p:txBody>
        </p:sp>
        <p:sp>
          <p:nvSpPr>
            <p:cNvPr id="4" name="Title 1">
              <a:extLst>
                <a:ext uri="{FF2B5EF4-FFF2-40B4-BE49-F238E27FC236}">
                  <a16:creationId xmlns:a16="http://schemas.microsoft.com/office/drawing/2014/main" id="{2DF08EF2-10C4-FE59-74C0-27A1CB5A8226}"/>
                </a:ext>
              </a:extLst>
            </p:cNvPr>
            <p:cNvSpPr txBox="1">
              <a:spLocks/>
            </p:cNvSpPr>
            <p:nvPr/>
          </p:nvSpPr>
          <p:spPr>
            <a:xfrm>
              <a:off x="762000" y="5029200"/>
              <a:ext cx="4572001" cy="12954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1600" b="1" dirty="0">
                  <a:solidFill>
                    <a:srgbClr val="FFC000"/>
                  </a:solidFill>
                  <a:effectLst>
                    <a:outerShdw blurRad="50800" dist="38100" dir="2700000" algn="tl" rotWithShape="0">
                      <a:prstClr val="black">
                        <a:alpha val="40000"/>
                      </a:prstClr>
                    </a:outerShdw>
                  </a:effectLst>
                  <a:latin typeface="Century Gothic" panose="020B0502020202020204" pitchFamily="34" charset="0"/>
                </a:rPr>
                <a:t>It is important that all documents submitted to LIBERTY as part of a records request contain the appropriate identifying patient informatio</a:t>
              </a:r>
              <a:r>
                <a:rPr lang="en-US" sz="1600" b="1" dirty="0">
                  <a:solidFill>
                    <a:schemeClr val="accent4"/>
                  </a:solidFill>
                  <a:effectLst>
                    <a:outerShdw blurRad="50800" dist="38100" dir="2700000" algn="tl" rotWithShape="0">
                      <a:prstClr val="black">
                        <a:alpha val="40000"/>
                      </a:prstClr>
                    </a:outerShdw>
                  </a:effectLst>
                  <a:latin typeface="Century Gothic" panose="020B0502020202020204" pitchFamily="34" charset="0"/>
                </a:rPr>
                <a:t>n</a:t>
              </a:r>
              <a:r>
                <a:rPr lang="en-US" sz="1600" dirty="0">
                  <a:solidFill>
                    <a:schemeClr val="accent4"/>
                  </a:solidFill>
                  <a:effectLst>
                    <a:outerShdw blurRad="50800" dist="38100" dir="2700000" algn="tl" rotWithShape="0">
                      <a:prstClr val="black">
                        <a:alpha val="40000"/>
                      </a:prstClr>
                    </a:outerShdw>
                  </a:effectLst>
                  <a:latin typeface="Century Gothic" panose="020B0502020202020204" pitchFamily="34" charset="0"/>
                </a:rPr>
                <a:t>.</a:t>
              </a:r>
            </a:p>
          </p:txBody>
        </p:sp>
      </p:grpSp>
      <p:sp>
        <p:nvSpPr>
          <p:cNvPr id="10" name="Title 9">
            <a:extLst>
              <a:ext uri="{FF2B5EF4-FFF2-40B4-BE49-F238E27FC236}">
                <a16:creationId xmlns:a16="http://schemas.microsoft.com/office/drawing/2014/main" id="{25C4F991-85B6-9C1F-FAD7-3766679F22BF}"/>
              </a:ext>
            </a:extLst>
          </p:cNvPr>
          <p:cNvSpPr>
            <a:spLocks noGrp="1"/>
          </p:cNvSpPr>
          <p:nvPr>
            <p:ph type="title"/>
          </p:nvPr>
        </p:nvSpPr>
        <p:spPr/>
        <p:txBody>
          <a:bodyPr>
            <a:noAutofit/>
          </a:bodyPr>
          <a:lstStyle/>
          <a:p>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LIBERTY’s Requirements for a Complete Dental Record</a:t>
            </a:r>
            <a:endParaRPr lang="en-US" sz="2800" dirty="0"/>
          </a:p>
        </p:txBody>
      </p:sp>
    </p:spTree>
    <p:extLst>
      <p:ext uri="{BB962C8B-B14F-4D97-AF65-F5344CB8AC3E}">
        <p14:creationId xmlns:p14="http://schemas.microsoft.com/office/powerpoint/2010/main" val="273706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6F5B563-50B5-4F96-9216-566FB63E6EAF}"/>
              </a:ext>
            </a:extLst>
          </p:cNvPr>
          <p:cNvSpPr txBox="1"/>
          <p:nvPr/>
        </p:nvSpPr>
        <p:spPr>
          <a:xfrm>
            <a:off x="4897334" y="1095347"/>
            <a:ext cx="6573103" cy="5463034"/>
          </a:xfrm>
          <a:prstGeom prst="rect">
            <a:avLst/>
          </a:prstGeom>
          <a:noFill/>
        </p:spPr>
        <p:txBody>
          <a:bodyPr wrap="square" lIns="91440" tIns="45720" rIns="91440" bIns="45720" rtlCol="0" anchor="ctr">
            <a:spAutoFit/>
          </a:bodyPr>
          <a:lstStyle/>
          <a:p>
            <a:r>
              <a:rPr lang="en-US" sz="160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LIBERTY’s </a:t>
            </a:r>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BRUSH program is the first of its kind nationally and  seeks to engage providers in our mission to improve oral health outcomes. </a:t>
            </a:r>
          </a:p>
          <a:p>
            <a:endParaRPr lang="en-US" sz="1600"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The goals of </a:t>
            </a: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rPr>
              <a:t>BRUSH</a:t>
            </a:r>
            <a:r>
              <a:rPr lang="en-US" sz="160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 are to: </a:t>
            </a:r>
          </a:p>
          <a:p>
            <a:pPr marL="742950" lvl="1" indent="-285750">
              <a:buBlip>
                <a:blip r:embed="rId3"/>
              </a:buBlip>
            </a:pPr>
            <a:r>
              <a:rPr lang="en-US" sz="16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Focus care on the </a:t>
            </a:r>
            <a:r>
              <a:rPr lang="en-US" sz="1600" b="1" i="0" u="none" strike="noStrike" baseline="0" dirty="0">
                <a:solidFill>
                  <a:srgbClr val="FFCC00"/>
                </a:solidFill>
                <a:effectLst>
                  <a:outerShdw blurRad="38100" dist="38100" dir="2700000" algn="tl">
                    <a:srgbClr val="000000">
                      <a:alpha val="43137"/>
                    </a:srgbClr>
                  </a:outerShdw>
                </a:effectLst>
                <a:latin typeface="Century Gothic" panose="020B0502020202020204" pitchFamily="34" charset="0"/>
              </a:rPr>
              <a:t>prevention of dental disease </a:t>
            </a:r>
          </a:p>
          <a:p>
            <a:pPr marL="742950" lvl="1" indent="-285750">
              <a:buBlip>
                <a:blip r:embed="rId3"/>
              </a:buBlip>
            </a:pPr>
            <a:r>
              <a:rPr lang="en-US" sz="16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Engage members in managing </a:t>
            </a:r>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their</a:t>
            </a:r>
            <a:r>
              <a:rPr lang="en-US" sz="16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 oral health </a:t>
            </a:r>
          </a:p>
          <a:p>
            <a:pPr marL="742950" lvl="1" indent="-285750">
              <a:buBlip>
                <a:blip r:embed="rId3"/>
              </a:buBlip>
            </a:pPr>
            <a:r>
              <a:rPr lang="en-US" sz="1600" b="1" i="0" u="none" strike="noStrike" baseline="0" dirty="0">
                <a:solidFill>
                  <a:srgbClr val="FFCC00"/>
                </a:solidFill>
                <a:effectLst>
                  <a:outerShdw blurRad="38100" dist="38100" dir="2700000" algn="tl">
                    <a:srgbClr val="000000">
                      <a:alpha val="43137"/>
                    </a:srgbClr>
                  </a:outerShdw>
                </a:effectLst>
                <a:latin typeface="Century Gothic" panose="020B0502020202020204" pitchFamily="34" charset="0"/>
              </a:rPr>
              <a:t>Improve </a:t>
            </a:r>
            <a:r>
              <a:rPr lang="en-US" sz="16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members' overall </a:t>
            </a:r>
            <a:r>
              <a:rPr lang="en-US" sz="1600" b="1" i="0" u="none" strike="noStrike" baseline="0" dirty="0">
                <a:solidFill>
                  <a:srgbClr val="FFCC00"/>
                </a:solidFill>
                <a:effectLst>
                  <a:outerShdw blurRad="38100" dist="38100" dir="2700000" algn="tl">
                    <a:srgbClr val="000000">
                      <a:alpha val="43137"/>
                    </a:srgbClr>
                  </a:outerShdw>
                </a:effectLst>
                <a:latin typeface="Century Gothic" panose="020B0502020202020204" pitchFamily="34" charset="0"/>
              </a:rPr>
              <a:t>long-term oral health </a:t>
            </a:r>
            <a:r>
              <a:rPr lang="en-US" sz="16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and wellness </a:t>
            </a:r>
          </a:p>
          <a:p>
            <a:pPr marL="742950" lvl="1" indent="-285750">
              <a:buBlip>
                <a:blip r:embed="rId3"/>
              </a:buBlip>
            </a:pPr>
            <a:r>
              <a:rPr lang="en-US" sz="16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Reward providers for </a:t>
            </a:r>
            <a:r>
              <a:rPr lang="en-US" sz="1600" b="1" i="0" u="none" strike="noStrike" baseline="0" dirty="0">
                <a:solidFill>
                  <a:srgbClr val="FFCC00"/>
                </a:solidFill>
                <a:effectLst>
                  <a:outerShdw blurRad="38100" dist="38100" dir="2700000" algn="tl">
                    <a:srgbClr val="000000">
                      <a:alpha val="43137"/>
                    </a:srgbClr>
                  </a:outerShdw>
                </a:effectLst>
                <a:latin typeface="Century Gothic" panose="020B0502020202020204" pitchFamily="34" charset="0"/>
              </a:rPr>
              <a:t>healthy member outcomes </a:t>
            </a:r>
            <a:endParaRPr lang="en-US" sz="1600" b="1" dirty="0">
              <a:solidFill>
                <a:srgbClr val="FFCC00"/>
              </a:solidFill>
              <a:effectLst>
                <a:outerShdw blurRad="38100" dist="38100" dir="2700000" algn="tl">
                  <a:srgbClr val="000000">
                    <a:alpha val="43137"/>
                  </a:srgbClr>
                </a:outerShdw>
              </a:effectLst>
              <a:latin typeface="Century Gothic" panose="020B0502020202020204" pitchFamily="34" charset="0"/>
            </a:endParaRPr>
          </a:p>
          <a:p>
            <a:pPr lvl="1"/>
            <a:endParaRPr lang="en-US" sz="14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Arial" panose="020B0604020202020204" pitchFamily="34" charset="0"/>
              </a:rPr>
              <a:t>If you serve Medicaid children in Nevada, your practice is eligible to receive payment for Caries Risk Assessments administered, enhanced member benefits, and annual bonuses based on healthy member outcomes.</a:t>
            </a:r>
          </a:p>
          <a:p>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Arial" panose="020B0604020202020204" pitchFamily="34" charset="0"/>
            </a:endParaRPr>
          </a:p>
          <a:p>
            <a:pPr algn="ctr"/>
            <a:r>
              <a:rPr lang="en-US" sz="2000" b="1" dirty="0">
                <a:solidFill>
                  <a:srgbClr val="FFCC00"/>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Arial" panose="020B0604020202020204" pitchFamily="34" charset="0"/>
              </a:rPr>
              <a:t>Contact your Network Manager to learn more </a:t>
            </a:r>
            <a:br>
              <a:rPr lang="en-US" sz="2000" b="1" dirty="0">
                <a:solidFill>
                  <a:srgbClr val="FFCC00"/>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Arial" panose="020B0604020202020204" pitchFamily="34" charset="0"/>
              </a:rPr>
            </a:br>
            <a:r>
              <a:rPr lang="en-US" sz="2000" b="1" dirty="0">
                <a:solidFill>
                  <a:srgbClr val="FFCC00"/>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Arial" panose="020B0604020202020204" pitchFamily="34" charset="0"/>
              </a:rPr>
              <a:t>or to sign up for BRUSH today!</a:t>
            </a:r>
          </a:p>
          <a:p>
            <a:pPr marR="0" lvl="1" algn="l" defTabSz="457200" rtl="0" eaLnBrk="1" fontAlgn="auto" latinLnBrk="0" hangingPunct="1">
              <a:lnSpc>
                <a:spcPct val="100000"/>
              </a:lnSpc>
              <a:spcBef>
                <a:spcPts val="600"/>
              </a:spcBef>
              <a:spcAft>
                <a:spcPts val="600"/>
              </a:spcAft>
              <a:buClrTx/>
              <a:buSzTx/>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ts val="600"/>
              </a:spcBef>
              <a:spcAft>
                <a:spcPts val="600"/>
              </a:spcAft>
              <a:buClrTx/>
              <a:buSzTx/>
              <a:buFont typeface="+mj-lt"/>
              <a:buAutoNum type="alphaLcPeriod"/>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32EB1629-0FAB-403F-986D-34EF2E962B27}"/>
              </a:ext>
            </a:extLst>
          </p:cNvPr>
          <p:cNvCxnSpPr>
            <a:cxnSpLocks/>
          </p:cNvCxnSpPr>
          <p:nvPr/>
        </p:nvCxnSpPr>
        <p:spPr>
          <a:xfrm>
            <a:off x="4267200" y="1066800"/>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C8C47B-F6AA-4FB4-230B-CF4D1F20244B}"/>
              </a:ext>
            </a:extLst>
          </p:cNvPr>
          <p:cNvSpPr txBox="1"/>
          <p:nvPr/>
        </p:nvSpPr>
        <p:spPr>
          <a:xfrm>
            <a:off x="983829" y="3868558"/>
            <a:ext cx="2902368" cy="2092881"/>
          </a:xfrm>
          <a:prstGeom prst="rect">
            <a:avLst/>
          </a:prstGeom>
          <a:noFill/>
        </p:spPr>
        <p:txBody>
          <a:bodyPr wrap="square" lIns="91440" tIns="45720" rIns="91440" bIns="45720" rtlCol="0" anchor="ctr">
            <a:spAutoFit/>
          </a:bodyPr>
          <a:lstStyle/>
          <a:p>
            <a:pPr marL="285750" indent="-285750" defTabSz="457200">
              <a:spcBef>
                <a:spcPts val="600"/>
              </a:spcBef>
              <a:spcAft>
                <a:spcPts val="600"/>
              </a:spcAft>
              <a:buFont typeface="Wingdings" panose="05000000000000000000" pitchFamily="2" charset="2"/>
              <a:buChar char="ü"/>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Benefits</a:t>
            </a:r>
          </a:p>
          <a:p>
            <a:pPr marL="285750" indent="-285750" defTabSz="457200">
              <a:spcBef>
                <a:spcPts val="600"/>
              </a:spcBef>
              <a:spcAft>
                <a:spcPts val="600"/>
              </a:spcAft>
              <a:buFont typeface="Wingdings" panose="05000000000000000000" pitchFamily="2" charset="2"/>
              <a:buChar char="ü"/>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Rewards</a:t>
            </a:r>
          </a:p>
          <a:p>
            <a:pPr marL="285750" indent="-285750" defTabSz="457200">
              <a:spcBef>
                <a:spcPts val="600"/>
              </a:spcBef>
              <a:spcAft>
                <a:spcPts val="600"/>
              </a:spcAft>
              <a:buFont typeface="Wingdings" panose="05000000000000000000" pitchFamily="2" charset="2"/>
              <a:buChar char="ü"/>
              <a:defRPr/>
            </a:pPr>
            <a:r>
              <a:rPr lang="en-US" dirty="0">
                <a:solidFill>
                  <a:prstClr val="white"/>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Utilization </a:t>
            </a:r>
          </a:p>
          <a:p>
            <a:pPr marL="285750" indent="-285750" defTabSz="457200">
              <a:spcBef>
                <a:spcPts val="600"/>
              </a:spcBef>
              <a:spcAft>
                <a:spcPts val="600"/>
              </a:spcAft>
              <a:buFont typeface="Wingdings" panose="05000000000000000000" pitchFamily="2" charset="2"/>
              <a:buChar char="ü"/>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Services </a:t>
            </a:r>
          </a:p>
          <a:p>
            <a:pPr marL="285750" indent="-285750" defTabSz="457200">
              <a:spcBef>
                <a:spcPts val="600"/>
              </a:spcBef>
              <a:spcAft>
                <a:spcPts val="600"/>
              </a:spcAft>
              <a:buFont typeface="Wingdings" panose="05000000000000000000" pitchFamily="2" charset="2"/>
              <a:buChar char="ü"/>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Calibri" panose="020F0502020204030204" pitchFamily="34" charset="0"/>
                <a:cs typeface="Times New Roman" panose="02020603050405020304" pitchFamily="18" charset="0"/>
              </a:rPr>
              <a:t>Healthy Outcomes</a:t>
            </a:r>
          </a:p>
        </p:txBody>
      </p:sp>
      <p:pic>
        <p:nvPicPr>
          <p:cNvPr id="5" name="Picture 4" descr="Logo, company name&#10;&#10;Description automatically generated">
            <a:extLst>
              <a:ext uri="{FF2B5EF4-FFF2-40B4-BE49-F238E27FC236}">
                <a16:creationId xmlns:a16="http://schemas.microsoft.com/office/drawing/2014/main" id="{F2664E67-0013-7645-1107-EB258C2341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219200"/>
            <a:ext cx="2468606" cy="2468606"/>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A2B549C0-0FA7-293F-506A-51A181BEDEA0}"/>
              </a:ext>
            </a:extLst>
          </p:cNvPr>
          <p:cNvSpPr>
            <a:spLocks noGrp="1"/>
          </p:cNvSpPr>
          <p:nvPr>
            <p:ph type="title"/>
          </p:nvPr>
        </p:nvSpPr>
        <p:spPr/>
        <p:txBody>
          <a:bodyPr/>
          <a:lstStyle/>
          <a:p>
            <a:r>
              <a:rPr lang="en-US" dirty="0"/>
              <a:t>Value-Based Programs </a:t>
            </a:r>
          </a:p>
        </p:txBody>
      </p:sp>
    </p:spTree>
    <p:extLst>
      <p:ext uri="{BB962C8B-B14F-4D97-AF65-F5344CB8AC3E}">
        <p14:creationId xmlns:p14="http://schemas.microsoft.com/office/powerpoint/2010/main" val="3199391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6A8697-C9F9-1368-684A-C1600451DB75}"/>
              </a:ext>
            </a:extLst>
          </p:cNvPr>
          <p:cNvSpPr txBox="1"/>
          <p:nvPr/>
        </p:nvSpPr>
        <p:spPr>
          <a:xfrm>
            <a:off x="533400" y="1219200"/>
            <a:ext cx="9601200" cy="4893647"/>
          </a:xfrm>
          <a:prstGeom prst="rect">
            <a:avLst/>
          </a:prstGeom>
          <a:noFill/>
        </p:spPr>
        <p:txBody>
          <a:bodyPr wrap="square" rtlCol="0">
            <a:spAutoFit/>
          </a:bodyPr>
          <a:lstStyle/>
          <a:p>
            <a:pPr marL="457200" indent="-457200">
              <a:buBlip>
                <a:blip r:embed="rId3"/>
              </a:buBlip>
            </a:pP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rPr>
              <a:t>Provider Reminders for Member Appeals</a:t>
            </a:r>
          </a:p>
          <a:p>
            <a:endParaRPr lang="en-US" sz="24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457200" indent="-457200">
              <a:buBlip>
                <a:blip r:embed="rId3"/>
              </a:buBlip>
            </a:pP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rPr>
              <a:t>Providers </a:t>
            </a:r>
            <a:r>
              <a:rPr lang="en-US" sz="2400" b="1" dirty="0">
                <a:solidFill>
                  <a:srgbClr val="FFC000"/>
                </a:solidFill>
                <a:effectLst>
                  <a:outerShdw blurRad="38100" dist="38100" dir="2700000" algn="tl">
                    <a:srgbClr val="000000">
                      <a:alpha val="43137"/>
                    </a:srgbClr>
                  </a:outerShdw>
                </a:effectLst>
                <a:latin typeface="Century Gothic" panose="020B0502020202020204" pitchFamily="34" charset="0"/>
              </a:rPr>
              <a:t>must submit written consent </a:t>
            </a: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rPr>
              <a:t>from their members anytime they are filing an appeal on their behalf- </a:t>
            </a:r>
            <a:r>
              <a:rPr lang="en-US" sz="2400" b="1" dirty="0">
                <a:solidFill>
                  <a:srgbClr val="FFC000"/>
                </a:solidFill>
                <a:effectLst>
                  <a:outerShdw blurRad="38100" dist="38100" dir="2700000" algn="tl">
                    <a:srgbClr val="000000">
                      <a:alpha val="43137"/>
                    </a:srgbClr>
                  </a:outerShdw>
                </a:effectLst>
                <a:latin typeface="Century Gothic" panose="020B0502020202020204" pitchFamily="34" charset="0"/>
              </a:rPr>
              <a:t>this includes Emergency appeals</a:t>
            </a:r>
          </a:p>
          <a:p>
            <a:endParaRPr lang="en-US" sz="24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457200" indent="-457200">
              <a:buBlip>
                <a:blip r:embed="rId3"/>
              </a:buBlip>
            </a:pPr>
            <a:r>
              <a:rPr lang="en-US" sz="2400" b="1" dirty="0">
                <a:solidFill>
                  <a:srgbClr val="FFC000"/>
                </a:solidFill>
                <a:effectLst>
                  <a:outerShdw blurRad="38100" dist="38100" dir="2700000" algn="tl">
                    <a:srgbClr val="000000">
                      <a:alpha val="43137"/>
                    </a:srgbClr>
                  </a:outerShdw>
                </a:effectLst>
                <a:latin typeface="Century Gothic" panose="020B0502020202020204" pitchFamily="34" charset="0"/>
              </a:rPr>
              <a:t>Be aware that all appeals have a strict timeframe</a:t>
            </a: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rPr>
              <a:t>. Providers are to submit documentation on medical necessity including proof and reasons with the initial appeal submission</a:t>
            </a:r>
          </a:p>
          <a:p>
            <a:endParaRPr lang="en-US" sz="24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457200" indent="-457200">
              <a:buBlip>
                <a:blip r:embed="rId3"/>
              </a:buBlip>
            </a:pP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rPr>
              <a:t>A member request for a State Fair Hearing must be made within </a:t>
            </a:r>
            <a:r>
              <a:rPr lang="en-US" sz="2400" b="1" dirty="0">
                <a:solidFill>
                  <a:srgbClr val="FFC000"/>
                </a:solidFill>
                <a:effectLst>
                  <a:outerShdw blurRad="38100" dist="38100" dir="2700000" algn="tl">
                    <a:srgbClr val="000000">
                      <a:alpha val="43137"/>
                    </a:srgbClr>
                  </a:outerShdw>
                </a:effectLst>
                <a:latin typeface="Century Gothic" panose="020B0502020202020204" pitchFamily="34" charset="0"/>
              </a:rPr>
              <a:t>90 days </a:t>
            </a:r>
            <a:r>
              <a:rPr lang="en-US" sz="2400" dirty="0">
                <a:solidFill>
                  <a:schemeClr val="bg1"/>
                </a:solidFill>
                <a:effectLst>
                  <a:outerShdw blurRad="38100" dist="38100" dir="2700000" algn="tl">
                    <a:srgbClr val="000000">
                      <a:alpha val="43137"/>
                    </a:srgbClr>
                  </a:outerShdw>
                </a:effectLst>
                <a:latin typeface="Century Gothic" panose="020B0502020202020204" pitchFamily="34" charset="0"/>
              </a:rPr>
              <a:t>from the date on Liberty’s notice of resolution.</a:t>
            </a:r>
          </a:p>
        </p:txBody>
      </p:sp>
      <p:sp>
        <p:nvSpPr>
          <p:cNvPr id="2" name="Title 1">
            <a:extLst>
              <a:ext uri="{FF2B5EF4-FFF2-40B4-BE49-F238E27FC236}">
                <a16:creationId xmlns:a16="http://schemas.microsoft.com/office/drawing/2014/main" id="{DD892B6F-87D3-31BA-E55A-B6E86EC33D21}"/>
              </a:ext>
            </a:extLst>
          </p:cNvPr>
          <p:cNvSpPr>
            <a:spLocks noGrp="1"/>
          </p:cNvSpPr>
          <p:nvPr>
            <p:ph type="title"/>
          </p:nvPr>
        </p:nvSpPr>
        <p:spPr/>
        <p:txBody>
          <a:bodyPr>
            <a:normAutofit/>
          </a:bodyPr>
          <a:lstStyle/>
          <a:p>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Grievance and Appeals</a:t>
            </a:r>
            <a:endParaRPr lang="en-US" dirty="0"/>
          </a:p>
        </p:txBody>
      </p:sp>
    </p:spTree>
    <p:extLst>
      <p:ext uri="{BB962C8B-B14F-4D97-AF65-F5344CB8AC3E}">
        <p14:creationId xmlns:p14="http://schemas.microsoft.com/office/powerpoint/2010/main" val="2859697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59C287E-2F0E-47FD-92C1-E6761F49798F}"/>
              </a:ext>
            </a:extLst>
          </p:cNvPr>
          <p:cNvSpPr/>
          <p:nvPr/>
        </p:nvSpPr>
        <p:spPr>
          <a:xfrm>
            <a:off x="5638800" y="990600"/>
            <a:ext cx="5638800" cy="5334000"/>
          </a:xfrm>
          <a:prstGeom prst="round2DiagRect">
            <a:avLst/>
          </a:prstGeom>
          <a:solidFill>
            <a:srgbClr val="0094C8"/>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object 2">
            <a:extLst>
              <a:ext uri="{FF2B5EF4-FFF2-40B4-BE49-F238E27FC236}">
                <a16:creationId xmlns:a16="http://schemas.microsoft.com/office/drawing/2014/main" id="{FC0DDDE8-8B1F-4E23-8B9A-391CB34E0DCB}"/>
              </a:ext>
            </a:extLst>
          </p:cNvPr>
          <p:cNvSpPr/>
          <p:nvPr/>
        </p:nvSpPr>
        <p:spPr>
          <a:xfrm>
            <a:off x="2133600" y="2397980"/>
            <a:ext cx="2743200" cy="2786044"/>
          </a:xfrm>
          <a:prstGeom prst="round2DiagRect">
            <a:avLst/>
          </a:prstGeom>
          <a:solidFill>
            <a:srgbClr val="0094C8"/>
          </a:solidFill>
        </p:spPr>
        <p:txBody>
          <a:bodyPr wrap="square" lIns="0" tIns="0" rIns="0" bIns="0" rtlCol="0"/>
          <a:lstStyle/>
          <a:p>
            <a:endParaRPr/>
          </a:p>
        </p:txBody>
      </p:sp>
      <p:pic>
        <p:nvPicPr>
          <p:cNvPr id="3" name="Picture 2">
            <a:extLst>
              <a:ext uri="{FF2B5EF4-FFF2-40B4-BE49-F238E27FC236}">
                <a16:creationId xmlns:a16="http://schemas.microsoft.com/office/drawing/2014/main" id="{8BD3434A-91DA-85D2-867B-EB494C635D9F}"/>
              </a:ext>
            </a:extLst>
          </p:cNvPr>
          <p:cNvPicPr>
            <a:picLocks noChangeAspect="1"/>
          </p:cNvPicPr>
          <p:nvPr/>
        </p:nvPicPr>
        <p:blipFill>
          <a:blip r:embed="rId3"/>
          <a:stretch>
            <a:fillRect/>
          </a:stretch>
        </p:blipFill>
        <p:spPr>
          <a:xfrm>
            <a:off x="6526306" y="1093910"/>
            <a:ext cx="3863788" cy="5127380"/>
          </a:xfrm>
          <a:prstGeom prst="rect">
            <a:avLst/>
          </a:prstGeom>
        </p:spPr>
      </p:pic>
      <p:sp>
        <p:nvSpPr>
          <p:cNvPr id="4" name="Title 1">
            <a:extLst>
              <a:ext uri="{FF2B5EF4-FFF2-40B4-BE49-F238E27FC236}">
                <a16:creationId xmlns:a16="http://schemas.microsoft.com/office/drawing/2014/main" id="{2DF08EF2-10C4-FE59-74C0-27A1CB5A8226}"/>
              </a:ext>
            </a:extLst>
          </p:cNvPr>
          <p:cNvSpPr txBox="1">
            <a:spLocks/>
          </p:cNvSpPr>
          <p:nvPr/>
        </p:nvSpPr>
        <p:spPr>
          <a:xfrm>
            <a:off x="2667000" y="2320750"/>
            <a:ext cx="2057400" cy="294050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t>Please help us </a:t>
            </a:r>
            <a:b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t>to educate members about</a:t>
            </a:r>
            <a:b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t>the importance</a:t>
            </a:r>
            <a:b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t>of keeping </a:t>
            </a:r>
            <a:b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rPr>
              <a:t>their contact information current.</a:t>
            </a:r>
            <a:endParaRPr lang="en-US" sz="3600" b="1" kern="1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pic>
        <p:nvPicPr>
          <p:cNvPr id="10" name="Picture 9" descr="Two people standing next to each other and looking at a book&#10;&#10;Description automatically generated with low confidence">
            <a:extLst>
              <a:ext uri="{FF2B5EF4-FFF2-40B4-BE49-F238E27FC236}">
                <a16:creationId xmlns:a16="http://schemas.microsoft.com/office/drawing/2014/main" id="{1E28402A-4B37-C326-8310-FF1CC7833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17" y="1069170"/>
            <a:ext cx="3462655" cy="5057457"/>
          </a:xfrm>
          <a:prstGeom prst="rect">
            <a:avLst/>
          </a:prstGeom>
          <a:effectLst>
            <a:outerShdw blurRad="50800" dist="38100" dir="2700000" algn="tl" rotWithShape="0">
              <a:prstClr val="black">
                <a:alpha val="40000"/>
              </a:prstClr>
            </a:outerShdw>
          </a:effectLst>
        </p:spPr>
      </p:pic>
      <p:sp>
        <p:nvSpPr>
          <p:cNvPr id="6" name="Title 5">
            <a:extLst>
              <a:ext uri="{FF2B5EF4-FFF2-40B4-BE49-F238E27FC236}">
                <a16:creationId xmlns:a16="http://schemas.microsoft.com/office/drawing/2014/main" id="{9CB595AC-82EB-D0D7-EABB-47EF0986287D}"/>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Unwinding the Public Health Emergency</a:t>
            </a:r>
            <a:endParaRPr lang="en-US" dirty="0"/>
          </a:p>
        </p:txBody>
      </p:sp>
    </p:spTree>
    <p:extLst>
      <p:ext uri="{BB962C8B-B14F-4D97-AF65-F5344CB8AC3E}">
        <p14:creationId xmlns:p14="http://schemas.microsoft.com/office/powerpoint/2010/main" val="1405990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2E82851-0D6A-DC7C-85D7-36A05224E453}"/>
              </a:ext>
            </a:extLst>
          </p:cNvPr>
          <p:cNvCxnSpPr>
            <a:cxnSpLocks/>
          </p:cNvCxnSpPr>
          <p:nvPr/>
        </p:nvCxnSpPr>
        <p:spPr>
          <a:xfrm>
            <a:off x="6477000" y="1098695"/>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CE057A-610C-71C1-4831-C6F3901BF50D}"/>
              </a:ext>
            </a:extLst>
          </p:cNvPr>
          <p:cNvSpPr txBox="1"/>
          <p:nvPr/>
        </p:nvSpPr>
        <p:spPr>
          <a:xfrm>
            <a:off x="6705600" y="1160642"/>
            <a:ext cx="5127945" cy="2246769"/>
          </a:xfrm>
          <a:prstGeom prst="rect">
            <a:avLst/>
          </a:prstGeom>
          <a:noFill/>
        </p:spPr>
        <p:txBody>
          <a:bodyPr wrap="square">
            <a:spAutoFit/>
          </a:bodyPr>
          <a:lstStyle/>
          <a:p>
            <a:pPr>
              <a:buSzPct val="100000"/>
            </a:pP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If you think one of your patients would benefit from this support, you can refer members to our case management team in several ways: </a:t>
            </a:r>
          </a:p>
          <a:p>
            <a:pPr marL="742950" lvl="1" indent="-285750">
              <a:buFont typeface="Arial" panose="020B0604020202020204" pitchFamily="34" charset="0"/>
              <a:buChar char="•"/>
            </a:pP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Upload a NV LIBERTY Dental Plan Case Management Referral Request Form through the Provider Portal, email the form to </a:t>
            </a:r>
            <a:r>
              <a:rPr lang="en-US" sz="1400" b="1" dirty="0">
                <a:solidFill>
                  <a:srgbClr val="FFC000"/>
                </a:solidFill>
                <a:effectLst>
                  <a:outerShdw blurRad="38100" dist="38100" dir="2700000" algn="tl">
                    <a:srgbClr val="000000">
                      <a:alpha val="43137"/>
                    </a:srgbClr>
                  </a:outerShdw>
                </a:effectLst>
                <a:latin typeface="Century Gothic" panose="020B0502020202020204" pitchFamily="34" charset="0"/>
              </a:rPr>
              <a:t>casemanagernv@libertydentalplan.com</a:t>
            </a: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 </a:t>
            </a:r>
            <a:b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fax the form to </a:t>
            </a:r>
            <a:r>
              <a:rPr lang="en-US" sz="1400" b="1" dirty="0">
                <a:solidFill>
                  <a:srgbClr val="FFC000"/>
                </a:solidFill>
                <a:effectLst>
                  <a:outerShdw blurRad="38100" dist="38100" dir="2700000" algn="tl">
                    <a:srgbClr val="000000">
                      <a:alpha val="43137"/>
                    </a:srgbClr>
                  </a:outerShdw>
                </a:effectLst>
                <a:latin typeface="Century Gothic" panose="020B0502020202020204" pitchFamily="34" charset="0"/>
              </a:rPr>
              <a:t>949-825-8200</a:t>
            </a:r>
            <a:r>
              <a:rPr lang="en-US" sz="1400" dirty="0">
                <a:solidFill>
                  <a:schemeClr val="bg1"/>
                </a:solidFill>
                <a:effectLst>
                  <a:outerShdw blurRad="38100" dist="38100" dir="2700000" algn="tl">
                    <a:srgbClr val="000000">
                      <a:alpha val="43137"/>
                    </a:srgbClr>
                  </a:outerShdw>
                </a:effectLst>
                <a:latin typeface="Century Gothic" panose="020B0502020202020204" pitchFamily="34" charset="0"/>
              </a:rPr>
              <a:t>, or contact your designated Network Manager.</a:t>
            </a:r>
          </a:p>
          <a:p>
            <a:endParaRPr lang="en-US" sz="14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 name="TextBox 1">
            <a:extLst>
              <a:ext uri="{FF2B5EF4-FFF2-40B4-BE49-F238E27FC236}">
                <a16:creationId xmlns:a16="http://schemas.microsoft.com/office/drawing/2014/main" id="{3ADAA825-0416-3D2B-2B9A-DE554E307F14}"/>
              </a:ext>
            </a:extLst>
          </p:cNvPr>
          <p:cNvSpPr txBox="1"/>
          <p:nvPr/>
        </p:nvSpPr>
        <p:spPr>
          <a:xfrm>
            <a:off x="76201" y="1066800"/>
            <a:ext cx="5943600" cy="5016758"/>
          </a:xfrm>
          <a:prstGeom prst="rect">
            <a:avLst/>
          </a:prstGeom>
          <a:noFill/>
        </p:spPr>
        <p:txBody>
          <a:bodyPr wrap="square">
            <a:spAutoFit/>
          </a:bodyPr>
          <a:lstStyle/>
          <a:p>
            <a:pPr marL="285750" indent="-285750">
              <a:buSzPct val="100000"/>
              <a:buBlip>
                <a:blip r:embed="rId3"/>
              </a:buBlip>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Case Management </a:t>
            </a:r>
            <a:r>
              <a:rPr lang="en-US" b="1" dirty="0">
                <a:solidFill>
                  <a:srgbClr val="FFCC00"/>
                </a:solidFill>
                <a:effectLst>
                  <a:outerShdw blurRad="38100" dist="38100" dir="2700000" algn="tl">
                    <a:srgbClr val="000000">
                      <a:alpha val="43137"/>
                    </a:srgbClr>
                  </a:outerShdw>
                </a:effectLst>
                <a:latin typeface="Century Gothic" panose="020B0502020202020204" pitchFamily="34" charset="0"/>
              </a:rPr>
              <a:t>helps members access dental care </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in the right setting based on their specific needs, utilizing the right Providers, in the right time frame, and in a cost-effective manner.</a:t>
            </a:r>
          </a:p>
          <a:p>
            <a:pPr>
              <a:buSzPct val="100000"/>
            </a:pP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285750" indent="-285750">
              <a:buSzPct val="100000"/>
              <a:buBlip>
                <a:blip r:embed="rId3"/>
              </a:buBlip>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Case management </a:t>
            </a:r>
            <a:r>
              <a:rPr lang="en-US" b="1" dirty="0">
                <a:solidFill>
                  <a:srgbClr val="FFCC00"/>
                </a:solidFill>
                <a:effectLst>
                  <a:outerShdw blurRad="38100" dist="38100" dir="2700000" algn="tl">
                    <a:srgbClr val="000000">
                      <a:alpha val="43137"/>
                    </a:srgbClr>
                  </a:outerShdw>
                </a:effectLst>
                <a:latin typeface="Century Gothic" panose="020B0502020202020204" pitchFamily="34" charset="0"/>
              </a:rPr>
              <a:t>supports members with complex oral and physical health needs</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 including children with special health care needs and pregnant women, among others.</a:t>
            </a:r>
          </a:p>
          <a:p>
            <a:pPr marL="285750" indent="-285750">
              <a:buSzPct val="100000"/>
              <a:buBlip>
                <a:blip r:embed="rId3"/>
              </a:buBlip>
            </a:pP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285750" indent="-285750">
              <a:buSzPct val="100000"/>
              <a:buBlip>
                <a:blip r:embed="rId3"/>
              </a:buBlip>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LIBERTY uses nurse Case Managers and Care Coordinators to </a:t>
            </a:r>
            <a:r>
              <a:rPr lang="en-US" b="1" dirty="0">
                <a:solidFill>
                  <a:srgbClr val="FFCC00"/>
                </a:solidFill>
                <a:effectLst>
                  <a:outerShdw blurRad="38100" dist="38100" dir="2700000" algn="tl">
                    <a:srgbClr val="000000">
                      <a:alpha val="43137"/>
                    </a:srgbClr>
                  </a:outerShdw>
                </a:effectLst>
                <a:latin typeface="Century Gothic" panose="020B0502020202020204" pitchFamily="34" charset="0"/>
              </a:rPr>
              <a:t>engage and support members </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by assessing their needs, developing an individual nursing plan of care, coordinating with other providers and medical insurance, helping to arrange transportation or other supports, and following-up to ensure care was received.</a:t>
            </a:r>
          </a:p>
          <a:p>
            <a:pPr marL="285750" indent="-285750">
              <a:buSzPct val="100000"/>
              <a:buBlip>
                <a:blip r:embed="rId3"/>
              </a:buBlip>
            </a:pPr>
            <a:endParaRPr lang="en-US" sz="1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 name="object 2">
            <a:extLst>
              <a:ext uri="{FF2B5EF4-FFF2-40B4-BE49-F238E27FC236}">
                <a16:creationId xmlns:a16="http://schemas.microsoft.com/office/drawing/2014/main" id="{AF363488-04CD-2374-F9C6-DFF1E209AFC7}"/>
              </a:ext>
            </a:extLst>
          </p:cNvPr>
          <p:cNvSpPr/>
          <p:nvPr/>
        </p:nvSpPr>
        <p:spPr>
          <a:xfrm>
            <a:off x="6955759" y="3657600"/>
            <a:ext cx="4758055" cy="2362200"/>
          </a:xfrm>
          <a:prstGeom prst="round2DiagRect">
            <a:avLst/>
          </a:prstGeom>
          <a:solidFill>
            <a:srgbClr val="922A8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object 7">
            <a:extLst>
              <a:ext uri="{FF2B5EF4-FFF2-40B4-BE49-F238E27FC236}">
                <a16:creationId xmlns:a16="http://schemas.microsoft.com/office/drawing/2014/main" id="{008A035B-99F7-15DE-756D-716D2C7FE582}"/>
              </a:ext>
            </a:extLst>
          </p:cNvPr>
          <p:cNvSpPr txBox="1"/>
          <p:nvPr/>
        </p:nvSpPr>
        <p:spPr>
          <a:xfrm>
            <a:off x="8458200" y="3926780"/>
            <a:ext cx="2881180" cy="937436"/>
          </a:xfrm>
          <a:prstGeom prst="rect">
            <a:avLst/>
          </a:prstGeom>
        </p:spPr>
        <p:txBody>
          <a:bodyPr vert="horz" wrap="square" lIns="0" tIns="13970" rIns="0" bIns="0" rtlCol="0">
            <a:spAutoFit/>
          </a:bodyPr>
          <a:lstStyle/>
          <a:p>
            <a:pPr algn="r"/>
            <a:r>
              <a:rPr lang="en-US" sz="2000" b="1" dirty="0">
                <a:ln w="3175">
                  <a:noFill/>
                </a:ln>
                <a:solidFill>
                  <a:srgbClr val="FFCC00"/>
                </a:solidFill>
                <a:effectLst>
                  <a:outerShdw blurRad="38100" dist="38100" dir="2700000" algn="tl">
                    <a:srgbClr val="000000">
                      <a:alpha val="43137"/>
                    </a:srgbClr>
                  </a:outerShdw>
                </a:effectLst>
                <a:latin typeface="Century Gothic" panose="020B0502020202020204" pitchFamily="34" charset="0"/>
              </a:rPr>
              <a:t>Refer the member to LIBERTY’s Member Services Department</a:t>
            </a:r>
            <a:r>
              <a:rPr lang="en-US" sz="2000" dirty="0">
                <a:solidFill>
                  <a:srgbClr val="FFCC00"/>
                </a:solidFill>
                <a:effectLst>
                  <a:outerShdw blurRad="38100" dist="38100" dir="2700000" algn="tl">
                    <a:srgbClr val="000000">
                      <a:alpha val="43137"/>
                    </a:srgbClr>
                  </a:outerShdw>
                </a:effectLst>
                <a:latin typeface="Century Gothic" panose="020B0502020202020204" pitchFamily="34" charset="0"/>
              </a:rPr>
              <a:t>.</a:t>
            </a: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 </a:t>
            </a:r>
          </a:p>
        </p:txBody>
      </p:sp>
      <p:pic>
        <p:nvPicPr>
          <p:cNvPr id="8" name="Picture 7" descr="A person talking on the phone&#10;&#10;Description automatically generated with medium confidence">
            <a:extLst>
              <a:ext uri="{FF2B5EF4-FFF2-40B4-BE49-F238E27FC236}">
                <a16:creationId xmlns:a16="http://schemas.microsoft.com/office/drawing/2014/main" id="{34B5D06B-7228-8281-C4A7-329D2D732A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871"/>
          <a:stretch/>
        </p:blipFill>
        <p:spPr>
          <a:xfrm flipH="1">
            <a:off x="6955758" y="3443031"/>
            <a:ext cx="3483641" cy="2576769"/>
          </a:xfrm>
          <a:prstGeom prst="rect">
            <a:avLst/>
          </a:prstGeom>
        </p:spPr>
      </p:pic>
      <p:sp>
        <p:nvSpPr>
          <p:cNvPr id="6" name="Title 5">
            <a:extLst>
              <a:ext uri="{FF2B5EF4-FFF2-40B4-BE49-F238E27FC236}">
                <a16:creationId xmlns:a16="http://schemas.microsoft.com/office/drawing/2014/main" id="{3C725E2E-3DF0-FFA4-5E18-FAD1FC6AAB1C}"/>
              </a:ext>
            </a:extLst>
          </p:cNvPr>
          <p:cNvSpPr>
            <a:spLocks noGrp="1"/>
          </p:cNvSpPr>
          <p:nvPr>
            <p:ph type="title"/>
          </p:nvPr>
        </p:nvSpPr>
        <p:spPr/>
        <p:txBody>
          <a:bodyPr>
            <a:normAutofit/>
          </a:bodyPr>
          <a:lstStyle/>
          <a:p>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Case Management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Program</a:t>
            </a:r>
            <a:endParaRPr lang="en-US" dirty="0"/>
          </a:p>
        </p:txBody>
      </p:sp>
    </p:spTree>
    <p:extLst>
      <p:ext uri="{BB962C8B-B14F-4D97-AF65-F5344CB8AC3E}">
        <p14:creationId xmlns:p14="http://schemas.microsoft.com/office/powerpoint/2010/main" val="67578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FC0DDDE8-8B1F-4E23-8B9A-391CB34E0DCB}"/>
              </a:ext>
            </a:extLst>
          </p:cNvPr>
          <p:cNvSpPr/>
          <p:nvPr/>
        </p:nvSpPr>
        <p:spPr>
          <a:xfrm>
            <a:off x="198117" y="1905000"/>
            <a:ext cx="3611883" cy="4419600"/>
          </a:xfrm>
          <a:prstGeom prst="round2DiagRect">
            <a:avLst/>
          </a:prstGeom>
          <a:solidFill>
            <a:srgbClr val="922A8F"/>
          </a:solidFill>
          <a:effectLst>
            <a:outerShdw blurRad="50800" dist="38100" dir="2700000" algn="tl" rotWithShape="0">
              <a:prstClr val="black">
                <a:alpha val="40000"/>
              </a:prstClr>
            </a:outerShdw>
          </a:effectLst>
        </p:spPr>
        <p:txBody>
          <a:bodyPr wrap="square" lIns="0" tIns="0" rIns="0" bIns="0" rtlCol="0"/>
          <a:lstStyle/>
          <a:p>
            <a:endParaRPr>
              <a:effectLst>
                <a:outerShdw blurRad="38100" dist="38100" dir="2700000" algn="tl">
                  <a:srgbClr val="000000">
                    <a:alpha val="43137"/>
                  </a:srgbClr>
                </a:outerShdw>
              </a:effectLst>
            </a:endParaRPr>
          </a:p>
        </p:txBody>
      </p:sp>
      <p:sp>
        <p:nvSpPr>
          <p:cNvPr id="3" name="object 2">
            <a:extLst>
              <a:ext uri="{FF2B5EF4-FFF2-40B4-BE49-F238E27FC236}">
                <a16:creationId xmlns:a16="http://schemas.microsoft.com/office/drawing/2014/main" id="{78B217EC-4728-F450-53E0-8350E7B6CD3E}"/>
              </a:ext>
            </a:extLst>
          </p:cNvPr>
          <p:cNvSpPr/>
          <p:nvPr/>
        </p:nvSpPr>
        <p:spPr>
          <a:xfrm>
            <a:off x="3898589" y="1905000"/>
            <a:ext cx="4256080" cy="4419600"/>
          </a:xfrm>
          <a:prstGeom prst="round2DiagRect">
            <a:avLst/>
          </a:prstGeom>
          <a:solidFill>
            <a:srgbClr val="1A6EC3"/>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4" name="object 2">
            <a:extLst>
              <a:ext uri="{FF2B5EF4-FFF2-40B4-BE49-F238E27FC236}">
                <a16:creationId xmlns:a16="http://schemas.microsoft.com/office/drawing/2014/main" id="{03013255-6A3D-56CA-124F-8BA621DCC532}"/>
              </a:ext>
            </a:extLst>
          </p:cNvPr>
          <p:cNvSpPr/>
          <p:nvPr/>
        </p:nvSpPr>
        <p:spPr>
          <a:xfrm>
            <a:off x="8229600" y="1905000"/>
            <a:ext cx="3611883" cy="4419600"/>
          </a:xfrm>
          <a:prstGeom prst="round2DiagRect">
            <a:avLst/>
          </a:prstGeom>
          <a:solidFill>
            <a:srgbClr val="0094C8"/>
          </a:solidFill>
          <a:effectLst>
            <a:outerShdw blurRad="50800" dist="38100" dir="2700000" algn="tl" rotWithShape="0">
              <a:prstClr val="black">
                <a:alpha val="40000"/>
              </a:prstClr>
            </a:outerShdw>
          </a:effectLst>
        </p:spPr>
        <p:txBody>
          <a:bodyPr wrap="square" lIns="0" tIns="0" rIns="0" bIns="0" rtlCol="0"/>
          <a:lstStyle/>
          <a:p>
            <a:endParaRPr>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394ECC7-C9A0-2AFF-4C53-F5E96EC61557}"/>
              </a:ext>
            </a:extLst>
          </p:cNvPr>
          <p:cNvSpPr txBox="1"/>
          <p:nvPr/>
        </p:nvSpPr>
        <p:spPr>
          <a:xfrm>
            <a:off x="216702" y="997803"/>
            <a:ext cx="11534671" cy="830997"/>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LIBERTY will be offering training for providers on how to support member social determinant needs in Q1 2023. In addition, please feel free to share the following website with any LIBERTY member in need: </a:t>
            </a:r>
            <a:r>
              <a:rPr lang="en-US" sz="1600" b="1" dirty="0">
                <a:solidFill>
                  <a:srgbClr val="FFCC00"/>
                </a:solidFill>
                <a:effectLst>
                  <a:outerShdw blurRad="38100" dist="38100" dir="2700000" algn="tl">
                    <a:srgbClr val="000000">
                      <a:alpha val="43137"/>
                    </a:srgbClr>
                  </a:outerShdw>
                </a:effectLst>
                <a:latin typeface="Century Gothic" panose="020B0502020202020204" pitchFamily="34" charset="0"/>
              </a:rPr>
              <a:t>communityresources.libertydentalplan.com</a:t>
            </a:r>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a:t>
            </a:r>
          </a:p>
        </p:txBody>
      </p:sp>
      <p:sp>
        <p:nvSpPr>
          <p:cNvPr id="18" name="TextBox 17">
            <a:extLst>
              <a:ext uri="{FF2B5EF4-FFF2-40B4-BE49-F238E27FC236}">
                <a16:creationId xmlns:a16="http://schemas.microsoft.com/office/drawing/2014/main" id="{20E2D49C-F866-3212-6317-F8B1C0276DD7}"/>
              </a:ext>
            </a:extLst>
          </p:cNvPr>
          <p:cNvSpPr txBox="1"/>
          <p:nvPr/>
        </p:nvSpPr>
        <p:spPr>
          <a:xfrm>
            <a:off x="457200" y="2133600"/>
            <a:ext cx="3139899" cy="4657411"/>
          </a:xfrm>
          <a:prstGeom prst="rect">
            <a:avLst/>
          </a:prstGeom>
        </p:spPr>
        <p:txBody>
          <a:bodyPr vert="horz" lIns="68580" tIns="34290" rIns="68580" bIns="34290" rtlCol="0" anchor="t">
            <a:noAutofit/>
          </a:bodyPr>
          <a:lstStyle/>
          <a:p>
            <a:pPr fontAlgn="ctr">
              <a:lnSpc>
                <a:spcPct val="110000"/>
              </a:lnSpc>
              <a:spcBef>
                <a:spcPts val="600"/>
              </a:spcBef>
              <a:spcAft>
                <a:spcPts val="600"/>
              </a:spcAft>
            </a:pPr>
            <a:r>
              <a:rPr lang="en-US" sz="1300" b="1"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Social Determinants of Oral Health are “the conditions in which people are born, grow, live, work, and age… shaped by the distribution of wealth, power, and resources at global, national, and local levels.” </a:t>
            </a:r>
          </a:p>
          <a:p>
            <a:pPr fontAlgn="ctr">
              <a:lnSpc>
                <a:spcPct val="110000"/>
              </a:lnSpc>
              <a:spcBef>
                <a:spcPts val="600"/>
              </a:spcBef>
              <a:spcAft>
                <a:spcPts val="600"/>
              </a:spcAft>
            </a:pPr>
            <a:r>
              <a:rPr lang="en-US" sz="1300" b="1"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300" b="1" dirty="0">
                <a:solidFill>
                  <a:srgbClr val="FFC000"/>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World Health Organization</a:t>
            </a:r>
          </a:p>
          <a:p>
            <a:pPr marL="628650" lvl="1" indent="-171450" fontAlgn="ctr">
              <a:lnSpc>
                <a:spcPct val="110000"/>
              </a:lnSpc>
              <a:spcBef>
                <a:spcPts val="600"/>
              </a:spcBef>
              <a:spcAft>
                <a:spcPts val="1200"/>
              </a:spcAft>
              <a:buBlip>
                <a:blip r:embed="rId3"/>
              </a:buBlip>
            </a:pPr>
            <a:r>
              <a:rPr lang="en-US" sz="1300" b="1" dirty="0">
                <a:solidFill>
                  <a:schemeClr val="bg1"/>
                </a:solidFill>
                <a:effectLst>
                  <a:outerShdw blurRad="38100" dist="38100" dir="2700000" algn="tl">
                    <a:srgbClr val="000000">
                      <a:alpha val="43137"/>
                    </a:srgbClr>
                  </a:outerShdw>
                </a:effectLst>
                <a:latin typeface="Century Gothic" panose="020B0502020202020204" pitchFamily="34" charset="0"/>
              </a:rPr>
              <a:t>The social determinants of health can have a greater impact on health outcomes than health care. </a:t>
            </a:r>
          </a:p>
          <a:p>
            <a:pPr marL="628650" lvl="1" indent="-171450" fontAlgn="ctr">
              <a:lnSpc>
                <a:spcPct val="110000"/>
              </a:lnSpc>
              <a:spcBef>
                <a:spcPts val="600"/>
              </a:spcBef>
              <a:spcAft>
                <a:spcPts val="1200"/>
              </a:spcAft>
              <a:buBlip>
                <a:blip r:embed="rId3"/>
              </a:buBlip>
            </a:pPr>
            <a:r>
              <a:rPr lang="en-US" sz="1300" b="1" i="1" dirty="0">
                <a:solidFill>
                  <a:schemeClr val="bg1"/>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They can also result in barriers to utilizing dental benefits or adhering to treatment plans. </a:t>
            </a:r>
          </a:p>
        </p:txBody>
      </p:sp>
      <p:sp>
        <p:nvSpPr>
          <p:cNvPr id="19" name="Content Placeholder 2">
            <a:extLst>
              <a:ext uri="{FF2B5EF4-FFF2-40B4-BE49-F238E27FC236}">
                <a16:creationId xmlns:a16="http://schemas.microsoft.com/office/drawing/2014/main" id="{7C75B59B-2B38-9320-6D6B-1E4AD73F0313}"/>
              </a:ext>
            </a:extLst>
          </p:cNvPr>
          <p:cNvSpPr txBox="1">
            <a:spLocks/>
          </p:cNvSpPr>
          <p:nvPr/>
        </p:nvSpPr>
        <p:spPr>
          <a:xfrm>
            <a:off x="8534400" y="2209800"/>
            <a:ext cx="3030282" cy="3397525"/>
          </a:xfrm>
          <a:prstGeom prst="rect">
            <a:avLst/>
          </a:prstGeom>
        </p:spPr>
        <p:txBody>
          <a:bodyPr/>
          <a:lstStyle>
            <a:lvl1pPr marL="0" indent="0" algn="l" defTabSz="1018824" rtl="0" eaLnBrk="1" latinLnBrk="0" hangingPunct="1">
              <a:spcBef>
                <a:spcPts val="600"/>
              </a:spcBef>
              <a:spcAft>
                <a:spcPts val="600"/>
              </a:spcAft>
              <a:buFont typeface="Arial" pitchFamily="34" charset="0"/>
              <a:buNone/>
              <a:defRPr sz="1400" kern="1200">
                <a:solidFill>
                  <a:schemeClr val="tx2"/>
                </a:solidFill>
                <a:latin typeface="+mn-lt"/>
                <a:ea typeface="+mn-ea"/>
                <a:cs typeface="+mn-cs"/>
              </a:defRPr>
            </a:lvl1pPr>
            <a:lvl2pPr marL="198438" indent="-198438" algn="l" defTabSz="1018824" rtl="0" eaLnBrk="1" latinLnBrk="0" hangingPunct="1">
              <a:lnSpc>
                <a:spcPct val="120000"/>
              </a:lnSpc>
              <a:spcBef>
                <a:spcPts val="300"/>
              </a:spcBef>
              <a:spcAft>
                <a:spcPts val="300"/>
              </a:spcAft>
              <a:buFont typeface="Arial" pitchFamily="34" charset="0"/>
              <a:buChar char="•"/>
              <a:defRPr sz="900" kern="1200">
                <a:solidFill>
                  <a:schemeClr val="tx1"/>
                </a:solidFill>
                <a:latin typeface="+mn-lt"/>
                <a:ea typeface="+mn-ea"/>
                <a:cs typeface="+mn-cs"/>
              </a:defRPr>
            </a:lvl2pPr>
            <a:lvl3pPr marL="454025" indent="-225425" algn="l" defTabSz="1018824" rtl="0" eaLnBrk="1" latinLnBrk="0" hangingPunct="1">
              <a:lnSpc>
                <a:spcPct val="120000"/>
              </a:lnSpc>
              <a:spcBef>
                <a:spcPts val="0"/>
              </a:spcBef>
              <a:spcAft>
                <a:spcPts val="300"/>
              </a:spcAft>
              <a:buFont typeface="Gill Sans MT" pitchFamily="34" charset="0"/>
              <a:buChar char="&gt;"/>
              <a:defRPr sz="900" kern="1200">
                <a:solidFill>
                  <a:schemeClr val="tx1"/>
                </a:solidFill>
                <a:latin typeface="+mn-lt"/>
                <a:ea typeface="+mn-ea"/>
                <a:cs typeface="+mn-cs"/>
              </a:defRPr>
            </a:lvl3pPr>
            <a:lvl4pPr marL="687388" indent="-254000" algn="l" defTabSz="1018824" rtl="0" eaLnBrk="1" latinLnBrk="0" hangingPunct="1">
              <a:lnSpc>
                <a:spcPct val="120000"/>
              </a:lnSpc>
              <a:spcBef>
                <a:spcPts val="0"/>
              </a:spcBef>
              <a:spcAft>
                <a:spcPts val="300"/>
              </a:spcAft>
              <a:buFont typeface="Arial" pitchFamily="34" charset="0"/>
              <a:buChar char="–"/>
              <a:defRPr sz="900" kern="1200">
                <a:solidFill>
                  <a:schemeClr val="tx1"/>
                </a:solidFill>
                <a:latin typeface="+mn-lt"/>
                <a:ea typeface="+mn-ea"/>
                <a:cs typeface="+mn-cs"/>
              </a:defRPr>
            </a:lvl4pPr>
            <a:lvl5pPr marL="854075" indent="-177800" algn="l" defTabSz="1018824" rtl="0" eaLnBrk="1" latinLnBrk="0" hangingPunct="1">
              <a:lnSpc>
                <a:spcPct val="120000"/>
              </a:lnSpc>
              <a:spcBef>
                <a:spcPts val="0"/>
              </a:spcBef>
              <a:spcAft>
                <a:spcPts val="300"/>
              </a:spcAft>
              <a:buFont typeface="Arial" pitchFamily="34" charset="0"/>
              <a:buChar char="•"/>
              <a:defRPr sz="9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600"/>
              </a:spcBef>
              <a:spcAft>
                <a:spcPts val="1200"/>
              </a:spcAft>
              <a:buNone/>
              <a:defRPr/>
            </a:pPr>
            <a:r>
              <a:rPr lang="en-US" sz="1500" b="1" dirty="0">
                <a:solidFill>
                  <a:srgbClr val="FFCC00"/>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LIBERTY’s Community Smiles Program </a:t>
            </a:r>
            <a:r>
              <a:rPr lang="en-US" sz="1500" b="1" dirty="0">
                <a:solidFill>
                  <a:schemeClr val="bg1"/>
                </a:solidFill>
                <a:effectLst>
                  <a:outerShdw blurRad="38100" dist="38100" dir="2700000" algn="tl">
                    <a:srgbClr val="000000">
                      <a:alpha val="43137"/>
                    </a:srgbClr>
                  </a:outerShdw>
                </a:effectLst>
                <a:latin typeface="Century Gothic" panose="020B0502020202020204" pitchFamily="34" charset="0"/>
              </a:rPr>
              <a:t>is the first of its kind for a dental benefits plan.</a:t>
            </a:r>
          </a:p>
          <a:p>
            <a:pPr marL="0" lvl="1" indent="0">
              <a:lnSpc>
                <a:spcPct val="100000"/>
              </a:lnSpc>
              <a:spcBef>
                <a:spcPts val="600"/>
              </a:spcBef>
              <a:spcAft>
                <a:spcPts val="1200"/>
              </a:spcAft>
              <a:buNone/>
              <a:defRPr/>
            </a:pPr>
            <a:r>
              <a:rPr lang="en-US" sz="1500" b="1" dirty="0">
                <a:solidFill>
                  <a:schemeClr val="bg1"/>
                </a:solidFill>
                <a:effectLst>
                  <a:outerShdw blurRad="38100" dist="38100" dir="2700000" algn="tl">
                    <a:srgbClr val="000000">
                      <a:alpha val="43137"/>
                    </a:srgbClr>
                  </a:outerShdw>
                </a:effectLst>
                <a:latin typeface="Century Gothic" panose="020B0502020202020204" pitchFamily="34" charset="0"/>
              </a:rPr>
              <a:t>Our program connects our members to free and low-cost community resources to address needs such as food insecurity, housing, lack of transportation. Members can also self-search for programs on our website using the </a:t>
            </a:r>
            <a:r>
              <a:rPr lang="en-US" sz="1500" b="1" u="sng" dirty="0">
                <a:solidFill>
                  <a:srgbClr val="FFCC00"/>
                </a:solidFill>
                <a:effectLst>
                  <a:outerShdw blurRad="38100" dist="38100" dir="2700000" algn="tl">
                    <a:srgbClr val="000000">
                      <a:alpha val="43137"/>
                    </a:srgbClr>
                  </a:outerShdw>
                </a:effectLst>
                <a:latin typeface="Century Gothic" panose="020B0502020202020204" pitchFamily="34" charset="0"/>
              </a:rPr>
              <a:t>findhelp.org platform</a:t>
            </a:r>
            <a:r>
              <a:rPr lang="en-US" sz="1500" b="1" dirty="0">
                <a:solidFill>
                  <a:schemeClr val="bg1"/>
                </a:solidFill>
                <a:effectLst>
                  <a:outerShdw blurRad="38100" dist="38100" dir="2700000" algn="tl">
                    <a:srgbClr val="000000">
                      <a:alpha val="43137"/>
                    </a:srgbClr>
                  </a:outerShdw>
                </a:effectLst>
                <a:latin typeface="Century Gothic" panose="020B0502020202020204" pitchFamily="34" charset="0"/>
              </a:rPr>
              <a:t>.</a:t>
            </a:r>
          </a:p>
        </p:txBody>
      </p:sp>
      <p:pic>
        <p:nvPicPr>
          <p:cNvPr id="20" name="Picture 19">
            <a:extLst>
              <a:ext uri="{FF2B5EF4-FFF2-40B4-BE49-F238E27FC236}">
                <a16:creationId xmlns:a16="http://schemas.microsoft.com/office/drawing/2014/main" id="{1B23E49B-A1B4-ABB1-381B-990A90F70A62}"/>
              </a:ext>
            </a:extLst>
          </p:cNvPr>
          <p:cNvPicPr>
            <a:picLocks noChangeAspect="1"/>
          </p:cNvPicPr>
          <p:nvPr/>
        </p:nvPicPr>
        <p:blipFill>
          <a:blip r:embed="rId4"/>
          <a:stretch>
            <a:fillRect/>
          </a:stretch>
        </p:blipFill>
        <p:spPr>
          <a:xfrm>
            <a:off x="2831222" y="3437065"/>
            <a:ext cx="773120" cy="677735"/>
          </a:xfrm>
          <a:prstGeom prst="rect">
            <a:avLst/>
          </a:prstGeom>
        </p:spPr>
      </p:pic>
      <p:sp>
        <p:nvSpPr>
          <p:cNvPr id="21" name="TextBox 20">
            <a:extLst>
              <a:ext uri="{FF2B5EF4-FFF2-40B4-BE49-F238E27FC236}">
                <a16:creationId xmlns:a16="http://schemas.microsoft.com/office/drawing/2014/main" id="{216A79A4-E0C6-0905-95FE-14B5E3C9704D}"/>
              </a:ext>
            </a:extLst>
          </p:cNvPr>
          <p:cNvSpPr txBox="1"/>
          <p:nvPr/>
        </p:nvSpPr>
        <p:spPr>
          <a:xfrm>
            <a:off x="4419601" y="2285999"/>
            <a:ext cx="3352800" cy="4657411"/>
          </a:xfrm>
          <a:prstGeom prst="rect">
            <a:avLst/>
          </a:prstGeom>
        </p:spPr>
        <p:txBody>
          <a:bodyPr vert="horz" lIns="68580" tIns="34290" rIns="68580" bIns="34290" rtlCol="0" anchor="t">
            <a:noAutofit/>
          </a:bodyPr>
          <a:lstStyle/>
          <a:p>
            <a:pPr algn="ctr" fontAlgn="ctr">
              <a:spcBef>
                <a:spcPts val="600"/>
              </a:spcBef>
              <a:spcAft>
                <a:spcPts val="600"/>
              </a:spcAft>
            </a:pPr>
            <a:endParaRPr lang="en-US" sz="1600" b="1" dirty="0">
              <a:solidFill>
                <a:srgbClr val="FFC000"/>
              </a:solidFill>
              <a:effectLst>
                <a:outerShdw blurRad="50800" dist="38100" dir="10800000" algn="r" rotWithShape="0">
                  <a:prstClr val="black">
                    <a:alpha val="40000"/>
                  </a:prstClr>
                </a:outerShdw>
              </a:effectLst>
              <a:latin typeface="Century Gothic" panose="020B0502020202020204" pitchFamily="34" charset="0"/>
              <a:cs typeface="Times New Roman" panose="02020603050405020304" pitchFamily="18" charset="0"/>
            </a:endParaRPr>
          </a:p>
        </p:txBody>
      </p:sp>
      <p:sp>
        <p:nvSpPr>
          <p:cNvPr id="252" name="TextBox 251">
            <a:extLst>
              <a:ext uri="{FF2B5EF4-FFF2-40B4-BE49-F238E27FC236}">
                <a16:creationId xmlns:a16="http://schemas.microsoft.com/office/drawing/2014/main" id="{537F7594-D3DA-18B2-A29A-0446992D8730}"/>
              </a:ext>
            </a:extLst>
          </p:cNvPr>
          <p:cNvSpPr txBox="1"/>
          <p:nvPr/>
        </p:nvSpPr>
        <p:spPr>
          <a:xfrm>
            <a:off x="3962218" y="2101333"/>
            <a:ext cx="4318840" cy="369332"/>
          </a:xfrm>
          <a:prstGeom prst="rect">
            <a:avLst/>
          </a:prstGeom>
          <a:noFill/>
        </p:spPr>
        <p:txBody>
          <a:bodyPr wrap="square" rtlCol="0">
            <a:spAutoFit/>
          </a:bodyPr>
          <a:lstStyle/>
          <a:p>
            <a:pPr algn="ctr"/>
            <a:r>
              <a:rPr lang="en-US" b="1" dirty="0">
                <a:solidFill>
                  <a:srgbClr val="FFC000"/>
                </a:solidFill>
                <a:effectLst>
                  <a:outerShdw blurRad="38100" dist="38100" dir="2700000" algn="tl">
                    <a:srgbClr val="000000">
                      <a:alpha val="43137"/>
                    </a:srgbClr>
                  </a:outerShdw>
                </a:effectLst>
                <a:latin typeface="Century Gothic" panose="020B0502020202020204" pitchFamily="34" charset="0"/>
              </a:rPr>
              <a:t>Social Determinants of Oral Health</a:t>
            </a:r>
          </a:p>
        </p:txBody>
      </p:sp>
      <p:sp>
        <p:nvSpPr>
          <p:cNvPr id="6" name="Title 5">
            <a:extLst>
              <a:ext uri="{FF2B5EF4-FFF2-40B4-BE49-F238E27FC236}">
                <a16:creationId xmlns:a16="http://schemas.microsoft.com/office/drawing/2014/main" id="{8AA79323-57E2-35D0-5994-2A7DE2913E26}"/>
              </a:ext>
            </a:extLst>
          </p:cNvPr>
          <p:cNvSpPr>
            <a:spLocks noGrp="1"/>
          </p:cNvSpPr>
          <p:nvPr>
            <p:ph type="title"/>
          </p:nvPr>
        </p:nvSpPr>
        <p:spPr/>
        <p:txBody>
          <a:bodyPr>
            <a:normAutofit/>
          </a:bodyPr>
          <a:lstStyle/>
          <a:p>
            <a:r>
              <a:rPr lang="en-US" sz="4000" b="1" dirty="0">
                <a:solidFill>
                  <a:prstClr val="white"/>
                </a:solidFill>
                <a:latin typeface="Century Gothic" panose="020B0502020202020204" pitchFamily="34" charset="0"/>
              </a:rPr>
              <a:t>Community Smiles</a:t>
            </a:r>
            <a:r>
              <a:rPr kumimoji="0" lang="en-US" sz="4000" b="1" i="0" u="none" strike="noStrike" kern="1200" cap="none" spc="0" normalizeH="0" baseline="0" noProof="0" dirty="0">
                <a:ln>
                  <a:noFill/>
                </a:ln>
                <a:solidFill>
                  <a:prstClr val="white"/>
                </a:solidFill>
                <a:uLnTx/>
                <a:uFillTx/>
                <a:latin typeface="Century Gothic" panose="020B0502020202020204" pitchFamily="34" charset="0"/>
                <a:ea typeface="+mn-ea"/>
                <a:cs typeface="+mn-cs"/>
              </a:rPr>
              <a:t> Program</a:t>
            </a:r>
            <a:endParaRPr lang="en-US" dirty="0"/>
          </a:p>
        </p:txBody>
      </p:sp>
      <p:grpSp>
        <p:nvGrpSpPr>
          <p:cNvPr id="394" name="Group 393">
            <a:extLst>
              <a:ext uri="{FF2B5EF4-FFF2-40B4-BE49-F238E27FC236}">
                <a16:creationId xmlns:a16="http://schemas.microsoft.com/office/drawing/2014/main" id="{0EADB5EA-B60A-A9F6-CF4D-4D145FB1D32A}"/>
              </a:ext>
            </a:extLst>
          </p:cNvPr>
          <p:cNvGrpSpPr/>
          <p:nvPr/>
        </p:nvGrpSpPr>
        <p:grpSpPr>
          <a:xfrm>
            <a:off x="4150422" y="2470802"/>
            <a:ext cx="3867631" cy="3613287"/>
            <a:chOff x="4150422" y="2470802"/>
            <a:chExt cx="3867631" cy="3613287"/>
          </a:xfrm>
        </p:grpSpPr>
        <p:grpSp>
          <p:nvGrpSpPr>
            <p:cNvPr id="8" name="Graphic 15">
              <a:extLst>
                <a:ext uri="{FF2B5EF4-FFF2-40B4-BE49-F238E27FC236}">
                  <a16:creationId xmlns:a16="http://schemas.microsoft.com/office/drawing/2014/main" id="{C797488D-202C-C948-8051-796C34F5D7B4}"/>
                </a:ext>
              </a:extLst>
            </p:cNvPr>
            <p:cNvGrpSpPr/>
            <p:nvPr/>
          </p:nvGrpSpPr>
          <p:grpSpPr>
            <a:xfrm>
              <a:off x="4697433" y="2800900"/>
              <a:ext cx="2832358" cy="2832222"/>
              <a:chOff x="4697433" y="2800900"/>
              <a:chExt cx="2832358" cy="2832222"/>
            </a:xfrm>
            <a:noFill/>
          </p:grpSpPr>
          <p:sp>
            <p:nvSpPr>
              <p:cNvPr id="10" name="Freeform: Shape 9">
                <a:extLst>
                  <a:ext uri="{FF2B5EF4-FFF2-40B4-BE49-F238E27FC236}">
                    <a16:creationId xmlns:a16="http://schemas.microsoft.com/office/drawing/2014/main" id="{7E9E7688-EDF2-7CF3-39A1-B6336A2CB861}"/>
                  </a:ext>
                </a:extLst>
              </p:cNvPr>
              <p:cNvSpPr/>
              <p:nvPr/>
            </p:nvSpPr>
            <p:spPr>
              <a:xfrm>
                <a:off x="6144533" y="4278785"/>
                <a:ext cx="1383883" cy="1354063"/>
              </a:xfrm>
              <a:custGeom>
                <a:avLst/>
                <a:gdLst>
                  <a:gd name="connsiteX0" fmla="*/ 1383884 w 1383883"/>
                  <a:gd name="connsiteY0" fmla="*/ 0 h 1354063"/>
                  <a:gd name="connsiteX1" fmla="*/ 0 w 1383883"/>
                  <a:gd name="connsiteY1" fmla="*/ 1354063 h 1354063"/>
                </a:gdLst>
                <a:ahLst/>
                <a:cxnLst>
                  <a:cxn ang="0">
                    <a:pos x="connsiteX0" y="connsiteY0"/>
                  </a:cxn>
                  <a:cxn ang="0">
                    <a:pos x="connsiteX1" y="connsiteY1"/>
                  </a:cxn>
                </a:cxnLst>
                <a:rect l="l" t="t" r="r" b="b"/>
                <a:pathLst>
                  <a:path w="1383883" h="1354063">
                    <a:moveTo>
                      <a:pt x="1383884" y="0"/>
                    </a:moveTo>
                    <a:cubicBezTo>
                      <a:pt x="1352001" y="743202"/>
                      <a:pt x="747187" y="1337984"/>
                      <a:pt x="0" y="1354063"/>
                    </a:cubicBezTo>
                  </a:path>
                </a:pathLst>
              </a:custGeom>
              <a:noFill/>
              <a:ln w="30792" cap="rnd">
                <a:solidFill>
                  <a:srgbClr val="BCBEC0"/>
                </a:solidFill>
                <a:custDash>
                  <a:ds d="0" sp="337252"/>
                </a:custDash>
                <a:round/>
              </a:ln>
            </p:spPr>
            <p:txBody>
              <a:bodyPr rtlCol="0" anchor="ctr"/>
              <a:lstStyle/>
              <a:p>
                <a:endParaRPr lang="en-US"/>
              </a:p>
            </p:txBody>
          </p:sp>
          <p:sp>
            <p:nvSpPr>
              <p:cNvPr id="11" name="Freeform: Shape 10">
                <a:extLst>
                  <a:ext uri="{FF2B5EF4-FFF2-40B4-BE49-F238E27FC236}">
                    <a16:creationId xmlns:a16="http://schemas.microsoft.com/office/drawing/2014/main" id="{0F7ABD5F-7F8E-7414-D4CE-C85CC129F963}"/>
                  </a:ext>
                </a:extLst>
              </p:cNvPr>
              <p:cNvSpPr/>
              <p:nvPr/>
            </p:nvSpPr>
            <p:spPr>
              <a:xfrm>
                <a:off x="4697708" y="4247864"/>
                <a:ext cx="1354062" cy="1383884"/>
              </a:xfrm>
              <a:custGeom>
                <a:avLst/>
                <a:gdLst>
                  <a:gd name="connsiteX0" fmla="*/ 1354063 w 1354062"/>
                  <a:gd name="connsiteY0" fmla="*/ 1383885 h 1383884"/>
                  <a:gd name="connsiteX1" fmla="*/ 0 w 1354062"/>
                  <a:gd name="connsiteY1" fmla="*/ 0 h 1383884"/>
                </a:gdLst>
                <a:ahLst/>
                <a:cxnLst>
                  <a:cxn ang="0">
                    <a:pos x="connsiteX0" y="connsiteY0"/>
                  </a:cxn>
                  <a:cxn ang="0">
                    <a:pos x="connsiteX1" y="connsiteY1"/>
                  </a:cxn>
                </a:cxnLst>
                <a:rect l="l" t="t" r="r" b="b"/>
                <a:pathLst>
                  <a:path w="1354062" h="1383884">
                    <a:moveTo>
                      <a:pt x="1354063" y="1383885"/>
                    </a:moveTo>
                    <a:cubicBezTo>
                      <a:pt x="610860" y="1352002"/>
                      <a:pt x="16079" y="747188"/>
                      <a:pt x="0" y="0"/>
                    </a:cubicBezTo>
                  </a:path>
                </a:pathLst>
              </a:custGeom>
              <a:noFill/>
              <a:ln w="30792" cap="rnd">
                <a:solidFill>
                  <a:srgbClr val="BCBEC0"/>
                </a:solidFill>
                <a:custDash>
                  <a:ds d="0" sp="337252"/>
                </a:custDash>
                <a:round/>
              </a:ln>
            </p:spPr>
            <p:txBody>
              <a:bodyPr rtlCol="0" anchor="ctr"/>
              <a:lstStyle/>
              <a:p>
                <a:endParaRPr lang="en-US"/>
              </a:p>
            </p:txBody>
          </p:sp>
          <p:sp>
            <p:nvSpPr>
              <p:cNvPr id="13" name="Freeform: Shape 12">
                <a:extLst>
                  <a:ext uri="{FF2B5EF4-FFF2-40B4-BE49-F238E27FC236}">
                    <a16:creationId xmlns:a16="http://schemas.microsoft.com/office/drawing/2014/main" id="{BC9736C9-B9AA-1252-B76B-1F2BE76B9E28}"/>
                  </a:ext>
                </a:extLst>
              </p:cNvPr>
              <p:cNvSpPr/>
              <p:nvPr/>
            </p:nvSpPr>
            <p:spPr>
              <a:xfrm>
                <a:off x="4698807" y="2801175"/>
                <a:ext cx="1383884" cy="1354063"/>
              </a:xfrm>
              <a:custGeom>
                <a:avLst/>
                <a:gdLst>
                  <a:gd name="connsiteX0" fmla="*/ 0 w 1383884"/>
                  <a:gd name="connsiteY0" fmla="*/ 1354063 h 1354063"/>
                  <a:gd name="connsiteX1" fmla="*/ 1383884 w 1383884"/>
                  <a:gd name="connsiteY1" fmla="*/ 0 h 1354063"/>
                </a:gdLst>
                <a:ahLst/>
                <a:cxnLst>
                  <a:cxn ang="0">
                    <a:pos x="connsiteX0" y="connsiteY0"/>
                  </a:cxn>
                  <a:cxn ang="0">
                    <a:pos x="connsiteX1" y="connsiteY1"/>
                  </a:cxn>
                </a:cxnLst>
                <a:rect l="l" t="t" r="r" b="b"/>
                <a:pathLst>
                  <a:path w="1383884" h="1354063">
                    <a:moveTo>
                      <a:pt x="0" y="1354063"/>
                    </a:moveTo>
                    <a:cubicBezTo>
                      <a:pt x="31883" y="610861"/>
                      <a:pt x="636697" y="16079"/>
                      <a:pt x="1383884" y="0"/>
                    </a:cubicBezTo>
                  </a:path>
                </a:pathLst>
              </a:custGeom>
              <a:noFill/>
              <a:ln w="30792" cap="rnd">
                <a:solidFill>
                  <a:srgbClr val="BCBEC0"/>
                </a:solidFill>
                <a:custDash>
                  <a:ds d="0" sp="337252"/>
                </a:custDash>
                <a:round/>
              </a:ln>
            </p:spPr>
            <p:txBody>
              <a:bodyPr rtlCol="0" anchor="ctr"/>
              <a:lstStyle/>
              <a:p>
                <a:endParaRPr lang="en-US"/>
              </a:p>
            </p:txBody>
          </p:sp>
          <p:sp>
            <p:nvSpPr>
              <p:cNvPr id="15" name="Freeform: Shape 14">
                <a:extLst>
                  <a:ext uri="{FF2B5EF4-FFF2-40B4-BE49-F238E27FC236}">
                    <a16:creationId xmlns:a16="http://schemas.microsoft.com/office/drawing/2014/main" id="{B5EAE599-1BEE-5884-B058-59086E928A9F}"/>
                  </a:ext>
                </a:extLst>
              </p:cNvPr>
              <p:cNvSpPr/>
              <p:nvPr/>
            </p:nvSpPr>
            <p:spPr>
              <a:xfrm>
                <a:off x="6175454" y="2802137"/>
                <a:ext cx="1354062" cy="1383884"/>
              </a:xfrm>
              <a:custGeom>
                <a:avLst/>
                <a:gdLst>
                  <a:gd name="connsiteX0" fmla="*/ 0 w 1354062"/>
                  <a:gd name="connsiteY0" fmla="*/ 0 h 1383884"/>
                  <a:gd name="connsiteX1" fmla="*/ 1354063 w 1354062"/>
                  <a:gd name="connsiteY1" fmla="*/ 1383885 h 1383884"/>
                </a:gdLst>
                <a:ahLst/>
                <a:cxnLst>
                  <a:cxn ang="0">
                    <a:pos x="connsiteX0" y="connsiteY0"/>
                  </a:cxn>
                  <a:cxn ang="0">
                    <a:pos x="connsiteX1" y="connsiteY1"/>
                  </a:cxn>
                </a:cxnLst>
                <a:rect l="l" t="t" r="r" b="b"/>
                <a:pathLst>
                  <a:path w="1354062" h="1383884">
                    <a:moveTo>
                      <a:pt x="0" y="0"/>
                    </a:moveTo>
                    <a:cubicBezTo>
                      <a:pt x="743202" y="31883"/>
                      <a:pt x="1337984" y="636697"/>
                      <a:pt x="1354063" y="1383885"/>
                    </a:cubicBezTo>
                  </a:path>
                </a:pathLst>
              </a:custGeom>
              <a:noFill/>
              <a:ln w="30792" cap="rnd">
                <a:solidFill>
                  <a:srgbClr val="BCBEC0"/>
                </a:solidFill>
                <a:custDash>
                  <a:ds d="0" sp="337252"/>
                </a:custDash>
                <a:round/>
              </a:ln>
            </p:spPr>
            <p:txBody>
              <a:bodyPr rtlCol="0" anchor="ctr"/>
              <a:lstStyle/>
              <a:p>
                <a:endParaRPr lang="en-US"/>
              </a:p>
            </p:txBody>
          </p:sp>
          <p:sp>
            <p:nvSpPr>
              <p:cNvPr id="17" name="Freeform: Shape 16">
                <a:extLst>
                  <a:ext uri="{FF2B5EF4-FFF2-40B4-BE49-F238E27FC236}">
                    <a16:creationId xmlns:a16="http://schemas.microsoft.com/office/drawing/2014/main" id="{853CFADA-8A57-4480-F9DC-0F8CDF817528}"/>
                  </a:ext>
                </a:extLst>
              </p:cNvPr>
              <p:cNvSpPr/>
              <p:nvPr/>
            </p:nvSpPr>
            <p:spPr>
              <a:xfrm>
                <a:off x="4697433" y="2800900"/>
                <a:ext cx="2832358" cy="2832222"/>
              </a:xfrm>
              <a:custGeom>
                <a:avLst/>
                <a:gdLst>
                  <a:gd name="connsiteX0" fmla="*/ 2832359 w 2832358"/>
                  <a:gd name="connsiteY0" fmla="*/ 1416042 h 2832222"/>
                  <a:gd name="connsiteX1" fmla="*/ 2832359 w 2832358"/>
                  <a:gd name="connsiteY1" fmla="*/ 1416042 h 2832222"/>
                  <a:gd name="connsiteX2" fmla="*/ 1416179 w 2832358"/>
                  <a:gd name="connsiteY2" fmla="*/ 0 h 2832222"/>
                  <a:gd name="connsiteX3" fmla="*/ 1416179 w 2832358"/>
                  <a:gd name="connsiteY3" fmla="*/ 0 h 2832222"/>
                  <a:gd name="connsiteX4" fmla="*/ 0 w 2832358"/>
                  <a:gd name="connsiteY4" fmla="*/ 1416042 h 2832222"/>
                  <a:gd name="connsiteX5" fmla="*/ 0 w 2832358"/>
                  <a:gd name="connsiteY5" fmla="*/ 1416042 h 2832222"/>
                  <a:gd name="connsiteX6" fmla="*/ 1416179 w 2832358"/>
                  <a:gd name="connsiteY6" fmla="*/ 2832222 h 2832222"/>
                  <a:gd name="connsiteX7" fmla="*/ 1416179 w 2832358"/>
                  <a:gd name="connsiteY7" fmla="*/ 2832222 h 283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358" h="2832222">
                    <a:moveTo>
                      <a:pt x="2832359" y="1416042"/>
                    </a:moveTo>
                    <a:lnTo>
                      <a:pt x="2832359" y="1416042"/>
                    </a:lnTo>
                    <a:moveTo>
                      <a:pt x="1416179" y="0"/>
                    </a:moveTo>
                    <a:lnTo>
                      <a:pt x="1416179" y="0"/>
                    </a:lnTo>
                    <a:moveTo>
                      <a:pt x="0" y="1416042"/>
                    </a:moveTo>
                    <a:lnTo>
                      <a:pt x="0" y="1416042"/>
                    </a:lnTo>
                    <a:moveTo>
                      <a:pt x="1416179" y="2832222"/>
                    </a:moveTo>
                    <a:lnTo>
                      <a:pt x="1416179" y="2832222"/>
                    </a:lnTo>
                  </a:path>
                </a:pathLst>
              </a:custGeom>
              <a:noFill/>
              <a:ln w="30792" cap="rnd">
                <a:solidFill>
                  <a:srgbClr val="BCBEC0"/>
                </a:solidFill>
                <a:prstDash val="solid"/>
                <a:round/>
              </a:ln>
            </p:spPr>
            <p:txBody>
              <a:bodyPr rtlCol="0" anchor="ctr"/>
              <a:lstStyle/>
              <a:p>
                <a:endParaRPr lang="en-US"/>
              </a:p>
            </p:txBody>
          </p:sp>
        </p:grpSp>
        <p:sp>
          <p:nvSpPr>
            <p:cNvPr id="22" name="Freeform: Shape 21">
              <a:extLst>
                <a:ext uri="{FF2B5EF4-FFF2-40B4-BE49-F238E27FC236}">
                  <a16:creationId xmlns:a16="http://schemas.microsoft.com/office/drawing/2014/main" id="{772D8BB9-8DDB-AA09-5089-74715AC45DDF}"/>
                </a:ext>
              </a:extLst>
            </p:cNvPr>
            <p:cNvSpPr/>
            <p:nvPr/>
          </p:nvSpPr>
          <p:spPr>
            <a:xfrm>
              <a:off x="6113062" y="4235770"/>
              <a:ext cx="531015" cy="1260613"/>
            </a:xfrm>
            <a:custGeom>
              <a:avLst/>
              <a:gdLst>
                <a:gd name="connsiteX0" fmla="*/ 531016 w 531015"/>
                <a:gd name="connsiteY0" fmla="*/ 1260613 h 1260613"/>
                <a:gd name="connsiteX1" fmla="*/ 0 w 531015"/>
                <a:gd name="connsiteY1" fmla="*/ 0 h 1260613"/>
              </a:gdLst>
              <a:ahLst/>
              <a:cxnLst>
                <a:cxn ang="0">
                  <a:pos x="connsiteX0" y="connsiteY0"/>
                </a:cxn>
                <a:cxn ang="0">
                  <a:pos x="connsiteX1" y="connsiteY1"/>
                </a:cxn>
              </a:cxnLst>
              <a:rect l="l" t="t" r="r" b="b"/>
              <a:pathLst>
                <a:path w="531015" h="1260613">
                  <a:moveTo>
                    <a:pt x="531016" y="1260613"/>
                  </a:moveTo>
                  <a:lnTo>
                    <a:pt x="0" y="0"/>
                  </a:lnTo>
                </a:path>
              </a:pathLst>
            </a:custGeom>
            <a:ln w="20528" cap="rnd">
              <a:solidFill>
                <a:srgbClr val="BCBEC0"/>
              </a:solidFill>
              <a:custDash>
                <a:ds d="0" sp="222855"/>
              </a:custDash>
              <a:round/>
            </a:ln>
          </p:spPr>
          <p:txBody>
            <a:bodyPr rtlCol="0" anchor="ctr"/>
            <a:lstStyle/>
            <a:p>
              <a:endParaRPr lang="en-US"/>
            </a:p>
          </p:txBody>
        </p:sp>
        <p:sp>
          <p:nvSpPr>
            <p:cNvPr id="23" name="Freeform: Shape 22">
              <a:extLst>
                <a:ext uri="{FF2B5EF4-FFF2-40B4-BE49-F238E27FC236}">
                  <a16:creationId xmlns:a16="http://schemas.microsoft.com/office/drawing/2014/main" id="{C1540AF6-6A97-B447-01AA-9BFAE2313A94}"/>
                </a:ext>
              </a:extLst>
            </p:cNvPr>
            <p:cNvSpPr/>
            <p:nvPr/>
          </p:nvSpPr>
          <p:spPr>
            <a:xfrm>
              <a:off x="6105229" y="4216943"/>
              <a:ext cx="554653" cy="1316957"/>
            </a:xfrm>
            <a:custGeom>
              <a:avLst/>
              <a:gdLst>
                <a:gd name="connsiteX0" fmla="*/ 0 w 554653"/>
                <a:gd name="connsiteY0" fmla="*/ 0 h 1316957"/>
                <a:gd name="connsiteX1" fmla="*/ 0 w 554653"/>
                <a:gd name="connsiteY1" fmla="*/ 0 h 1316957"/>
                <a:gd name="connsiteX2" fmla="*/ 554653 w 554653"/>
                <a:gd name="connsiteY2" fmla="*/ 1316958 h 1316957"/>
                <a:gd name="connsiteX3" fmla="*/ 554653 w 554653"/>
                <a:gd name="connsiteY3" fmla="*/ 1316958 h 1316957"/>
              </a:gdLst>
              <a:ahLst/>
              <a:cxnLst>
                <a:cxn ang="0">
                  <a:pos x="connsiteX0" y="connsiteY0"/>
                </a:cxn>
                <a:cxn ang="0">
                  <a:pos x="connsiteX1" y="connsiteY1"/>
                </a:cxn>
                <a:cxn ang="0">
                  <a:pos x="connsiteX2" y="connsiteY2"/>
                </a:cxn>
                <a:cxn ang="0">
                  <a:pos x="connsiteX3" y="connsiteY3"/>
                </a:cxn>
              </a:cxnLst>
              <a:rect l="l" t="t" r="r" b="b"/>
              <a:pathLst>
                <a:path w="554653" h="1316957">
                  <a:moveTo>
                    <a:pt x="0" y="0"/>
                  </a:moveTo>
                  <a:lnTo>
                    <a:pt x="0" y="0"/>
                  </a:lnTo>
                  <a:moveTo>
                    <a:pt x="554653" y="1316958"/>
                  </a:moveTo>
                  <a:lnTo>
                    <a:pt x="554653" y="1316958"/>
                  </a:lnTo>
                </a:path>
              </a:pathLst>
            </a:custGeom>
            <a:noFill/>
            <a:ln w="20528" cap="rnd">
              <a:solidFill>
                <a:srgbClr val="BCBEC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D372EE29-CCCD-EB6A-F2C2-CF070C4087C8}"/>
                </a:ext>
              </a:extLst>
            </p:cNvPr>
            <p:cNvSpPr/>
            <p:nvPr/>
          </p:nvSpPr>
          <p:spPr>
            <a:xfrm>
              <a:off x="5563631" y="4235770"/>
              <a:ext cx="533626" cy="1260613"/>
            </a:xfrm>
            <a:custGeom>
              <a:avLst/>
              <a:gdLst>
                <a:gd name="connsiteX0" fmla="*/ 0 w 533626"/>
                <a:gd name="connsiteY0" fmla="*/ 1260613 h 1260613"/>
                <a:gd name="connsiteX1" fmla="*/ 533627 w 533626"/>
                <a:gd name="connsiteY1" fmla="*/ 0 h 1260613"/>
              </a:gdLst>
              <a:ahLst/>
              <a:cxnLst>
                <a:cxn ang="0">
                  <a:pos x="connsiteX0" y="connsiteY0"/>
                </a:cxn>
                <a:cxn ang="0">
                  <a:pos x="connsiteX1" y="connsiteY1"/>
                </a:cxn>
              </a:cxnLst>
              <a:rect l="l" t="t" r="r" b="b"/>
              <a:pathLst>
                <a:path w="533626" h="1260613">
                  <a:moveTo>
                    <a:pt x="0" y="1260613"/>
                  </a:moveTo>
                  <a:lnTo>
                    <a:pt x="533627" y="0"/>
                  </a:lnTo>
                </a:path>
              </a:pathLst>
            </a:custGeom>
            <a:ln w="20528" cap="rnd">
              <a:solidFill>
                <a:srgbClr val="BCBEC0"/>
              </a:solidFill>
              <a:custDash>
                <a:ds d="0" sp="222968"/>
              </a:custDash>
              <a:round/>
            </a:ln>
          </p:spPr>
          <p:txBody>
            <a:bodyPr rtlCol="0" anchor="ctr"/>
            <a:lstStyle/>
            <a:p>
              <a:endParaRPr lang="en-US"/>
            </a:p>
          </p:txBody>
        </p:sp>
        <p:sp>
          <p:nvSpPr>
            <p:cNvPr id="25" name="Freeform: Shape 24">
              <a:extLst>
                <a:ext uri="{FF2B5EF4-FFF2-40B4-BE49-F238E27FC236}">
                  <a16:creationId xmlns:a16="http://schemas.microsoft.com/office/drawing/2014/main" id="{7A7C05D4-E514-30EF-27CA-F81953756463}"/>
                </a:ext>
              </a:extLst>
            </p:cNvPr>
            <p:cNvSpPr/>
            <p:nvPr/>
          </p:nvSpPr>
          <p:spPr>
            <a:xfrm>
              <a:off x="5547690" y="4216943"/>
              <a:ext cx="557539" cy="1316957"/>
            </a:xfrm>
            <a:custGeom>
              <a:avLst/>
              <a:gdLst>
                <a:gd name="connsiteX0" fmla="*/ 557539 w 557539"/>
                <a:gd name="connsiteY0" fmla="*/ 0 h 1316957"/>
                <a:gd name="connsiteX1" fmla="*/ 557539 w 557539"/>
                <a:gd name="connsiteY1" fmla="*/ 0 h 1316957"/>
                <a:gd name="connsiteX2" fmla="*/ 0 w 557539"/>
                <a:gd name="connsiteY2" fmla="*/ 1316958 h 1316957"/>
                <a:gd name="connsiteX3" fmla="*/ 0 w 557539"/>
                <a:gd name="connsiteY3" fmla="*/ 1316958 h 1316957"/>
              </a:gdLst>
              <a:ahLst/>
              <a:cxnLst>
                <a:cxn ang="0">
                  <a:pos x="connsiteX0" y="connsiteY0"/>
                </a:cxn>
                <a:cxn ang="0">
                  <a:pos x="connsiteX1" y="connsiteY1"/>
                </a:cxn>
                <a:cxn ang="0">
                  <a:pos x="connsiteX2" y="connsiteY2"/>
                </a:cxn>
                <a:cxn ang="0">
                  <a:pos x="connsiteX3" y="connsiteY3"/>
                </a:cxn>
              </a:cxnLst>
              <a:rect l="l" t="t" r="r" b="b"/>
              <a:pathLst>
                <a:path w="557539" h="1316957">
                  <a:moveTo>
                    <a:pt x="557539" y="0"/>
                  </a:moveTo>
                  <a:lnTo>
                    <a:pt x="557539" y="0"/>
                  </a:lnTo>
                  <a:moveTo>
                    <a:pt x="0" y="1316958"/>
                  </a:moveTo>
                  <a:lnTo>
                    <a:pt x="0" y="1316958"/>
                  </a:lnTo>
                </a:path>
              </a:pathLst>
            </a:custGeom>
            <a:noFill/>
            <a:ln w="20528" cap="rnd">
              <a:solidFill>
                <a:srgbClr val="BCBEC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E7FDAA09-1B9B-A637-C18B-885A3758A428}"/>
                </a:ext>
              </a:extLst>
            </p:cNvPr>
            <p:cNvSpPr/>
            <p:nvPr/>
          </p:nvSpPr>
          <p:spPr>
            <a:xfrm>
              <a:off x="4877049" y="4226425"/>
              <a:ext cx="1210039" cy="630237"/>
            </a:xfrm>
            <a:custGeom>
              <a:avLst/>
              <a:gdLst>
                <a:gd name="connsiteX0" fmla="*/ 0 w 1210039"/>
                <a:gd name="connsiteY0" fmla="*/ 630238 h 630237"/>
                <a:gd name="connsiteX1" fmla="*/ 1210040 w 1210039"/>
                <a:gd name="connsiteY1" fmla="*/ 0 h 630237"/>
              </a:gdLst>
              <a:ahLst/>
              <a:cxnLst>
                <a:cxn ang="0">
                  <a:pos x="connsiteX0" y="connsiteY0"/>
                </a:cxn>
                <a:cxn ang="0">
                  <a:pos x="connsiteX1" y="connsiteY1"/>
                </a:cxn>
              </a:cxnLst>
              <a:rect l="l" t="t" r="r" b="b"/>
              <a:pathLst>
                <a:path w="1210039" h="630237">
                  <a:moveTo>
                    <a:pt x="0" y="630238"/>
                  </a:moveTo>
                  <a:lnTo>
                    <a:pt x="1210040" y="0"/>
                  </a:lnTo>
                </a:path>
              </a:pathLst>
            </a:custGeom>
            <a:ln w="20528" cap="rnd">
              <a:solidFill>
                <a:srgbClr val="BCBEC0"/>
              </a:solidFill>
              <a:custDash>
                <a:ds d="0" sp="222293"/>
              </a:custDash>
              <a:round/>
            </a:ln>
          </p:spPr>
          <p:txBody>
            <a:bodyPr rtlCol="0" anchor="ctr"/>
            <a:lstStyle/>
            <a:p>
              <a:endParaRPr lang="en-US"/>
            </a:p>
          </p:txBody>
        </p:sp>
        <p:sp>
          <p:nvSpPr>
            <p:cNvPr id="27" name="Freeform: Shape 26">
              <a:extLst>
                <a:ext uri="{FF2B5EF4-FFF2-40B4-BE49-F238E27FC236}">
                  <a16:creationId xmlns:a16="http://schemas.microsoft.com/office/drawing/2014/main" id="{DBBDDB4C-4958-8781-32CA-1F581F5A2F0B}"/>
                </a:ext>
              </a:extLst>
            </p:cNvPr>
            <p:cNvSpPr/>
            <p:nvPr/>
          </p:nvSpPr>
          <p:spPr>
            <a:xfrm>
              <a:off x="4840906" y="4216943"/>
              <a:ext cx="1264323" cy="658547"/>
            </a:xfrm>
            <a:custGeom>
              <a:avLst/>
              <a:gdLst>
                <a:gd name="connsiteX0" fmla="*/ 1264323 w 1264323"/>
                <a:gd name="connsiteY0" fmla="*/ 0 h 658547"/>
                <a:gd name="connsiteX1" fmla="*/ 1264323 w 1264323"/>
                <a:gd name="connsiteY1" fmla="*/ 0 h 658547"/>
                <a:gd name="connsiteX2" fmla="*/ 0 w 1264323"/>
                <a:gd name="connsiteY2" fmla="*/ 658548 h 658547"/>
                <a:gd name="connsiteX3" fmla="*/ 0 w 1264323"/>
                <a:gd name="connsiteY3" fmla="*/ 658548 h 658547"/>
              </a:gdLst>
              <a:ahLst/>
              <a:cxnLst>
                <a:cxn ang="0">
                  <a:pos x="connsiteX0" y="connsiteY0"/>
                </a:cxn>
                <a:cxn ang="0">
                  <a:pos x="connsiteX1" y="connsiteY1"/>
                </a:cxn>
                <a:cxn ang="0">
                  <a:pos x="connsiteX2" y="connsiteY2"/>
                </a:cxn>
                <a:cxn ang="0">
                  <a:pos x="connsiteX3" y="connsiteY3"/>
                </a:cxn>
              </a:cxnLst>
              <a:rect l="l" t="t" r="r" b="b"/>
              <a:pathLst>
                <a:path w="1264323" h="658547">
                  <a:moveTo>
                    <a:pt x="1264323" y="0"/>
                  </a:moveTo>
                  <a:lnTo>
                    <a:pt x="1264323" y="0"/>
                  </a:lnTo>
                  <a:moveTo>
                    <a:pt x="0" y="658548"/>
                  </a:moveTo>
                  <a:lnTo>
                    <a:pt x="0" y="658548"/>
                  </a:lnTo>
                </a:path>
              </a:pathLst>
            </a:custGeom>
            <a:noFill/>
            <a:ln w="20528" cap="rnd">
              <a:solidFill>
                <a:srgbClr val="BCBEC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4FB840C5-C480-4E12-13E0-818FD87BFD11}"/>
                </a:ext>
              </a:extLst>
            </p:cNvPr>
            <p:cNvSpPr/>
            <p:nvPr/>
          </p:nvSpPr>
          <p:spPr>
            <a:xfrm>
              <a:off x="4757076" y="3959543"/>
              <a:ext cx="1327676" cy="249566"/>
            </a:xfrm>
            <a:custGeom>
              <a:avLst/>
              <a:gdLst>
                <a:gd name="connsiteX0" fmla="*/ 0 w 1327676"/>
                <a:gd name="connsiteY0" fmla="*/ 0 h 249566"/>
                <a:gd name="connsiteX1" fmla="*/ 1327677 w 1327676"/>
                <a:gd name="connsiteY1" fmla="*/ 249566 h 249566"/>
              </a:gdLst>
              <a:ahLst/>
              <a:cxnLst>
                <a:cxn ang="0">
                  <a:pos x="connsiteX0" y="connsiteY0"/>
                </a:cxn>
                <a:cxn ang="0">
                  <a:pos x="connsiteX1" y="connsiteY1"/>
                </a:cxn>
              </a:cxnLst>
              <a:rect l="l" t="t" r="r" b="b"/>
              <a:pathLst>
                <a:path w="1327676" h="249566">
                  <a:moveTo>
                    <a:pt x="0" y="0"/>
                  </a:moveTo>
                  <a:lnTo>
                    <a:pt x="1327677" y="249566"/>
                  </a:lnTo>
                </a:path>
              </a:pathLst>
            </a:custGeom>
            <a:ln w="20528" cap="rnd">
              <a:solidFill>
                <a:srgbClr val="BCBEC0"/>
              </a:solidFill>
              <a:custDash>
                <a:ds d="0" sp="226890"/>
              </a:custDash>
              <a:round/>
            </a:ln>
          </p:spPr>
          <p:txBody>
            <a:bodyPr rtlCol="0" anchor="ctr"/>
            <a:lstStyle/>
            <a:p>
              <a:endParaRPr lang="en-US"/>
            </a:p>
          </p:txBody>
        </p:sp>
        <p:sp>
          <p:nvSpPr>
            <p:cNvPr id="29" name="Freeform: Shape 28">
              <a:extLst>
                <a:ext uri="{FF2B5EF4-FFF2-40B4-BE49-F238E27FC236}">
                  <a16:creationId xmlns:a16="http://schemas.microsoft.com/office/drawing/2014/main" id="{1FB141CE-C8C8-85B4-D646-A42DD87AC3DE}"/>
                </a:ext>
              </a:extLst>
            </p:cNvPr>
            <p:cNvSpPr/>
            <p:nvPr/>
          </p:nvSpPr>
          <p:spPr>
            <a:xfrm>
              <a:off x="4716260" y="3951847"/>
              <a:ext cx="1388968" cy="261110"/>
            </a:xfrm>
            <a:custGeom>
              <a:avLst/>
              <a:gdLst>
                <a:gd name="connsiteX0" fmla="*/ 1388969 w 1388968"/>
                <a:gd name="connsiteY0" fmla="*/ 261110 h 261110"/>
                <a:gd name="connsiteX1" fmla="*/ 1388969 w 1388968"/>
                <a:gd name="connsiteY1" fmla="*/ 261110 h 261110"/>
                <a:gd name="connsiteX2" fmla="*/ 0 w 1388968"/>
                <a:gd name="connsiteY2" fmla="*/ 0 h 261110"/>
                <a:gd name="connsiteX3" fmla="*/ 0 w 1388968"/>
                <a:gd name="connsiteY3" fmla="*/ 0 h 261110"/>
              </a:gdLst>
              <a:ahLst/>
              <a:cxnLst>
                <a:cxn ang="0">
                  <a:pos x="connsiteX0" y="connsiteY0"/>
                </a:cxn>
                <a:cxn ang="0">
                  <a:pos x="connsiteX1" y="connsiteY1"/>
                </a:cxn>
                <a:cxn ang="0">
                  <a:pos x="connsiteX2" y="connsiteY2"/>
                </a:cxn>
                <a:cxn ang="0">
                  <a:pos x="connsiteX3" y="connsiteY3"/>
                </a:cxn>
              </a:cxnLst>
              <a:rect l="l" t="t" r="r" b="b"/>
              <a:pathLst>
                <a:path w="1388968" h="261110">
                  <a:moveTo>
                    <a:pt x="1388969" y="261110"/>
                  </a:moveTo>
                  <a:lnTo>
                    <a:pt x="1388969" y="261110"/>
                  </a:lnTo>
                  <a:moveTo>
                    <a:pt x="0" y="0"/>
                  </a:moveTo>
                  <a:lnTo>
                    <a:pt x="0" y="0"/>
                  </a:lnTo>
                </a:path>
              </a:pathLst>
            </a:custGeom>
            <a:noFill/>
            <a:ln w="20528" cap="rnd">
              <a:solidFill>
                <a:srgbClr val="BCBEC0"/>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A1C22DE2-3F1E-FE50-ECBF-5C6A7A211BC0}"/>
                </a:ext>
              </a:extLst>
            </p:cNvPr>
            <p:cNvSpPr/>
            <p:nvPr/>
          </p:nvSpPr>
          <p:spPr>
            <a:xfrm>
              <a:off x="5233121" y="3165355"/>
              <a:ext cx="848745" cy="1035645"/>
            </a:xfrm>
            <a:custGeom>
              <a:avLst/>
              <a:gdLst>
                <a:gd name="connsiteX0" fmla="*/ 0 w 848745"/>
                <a:gd name="connsiteY0" fmla="*/ 0 h 1035645"/>
                <a:gd name="connsiteX1" fmla="*/ 848745 w 848745"/>
                <a:gd name="connsiteY1" fmla="*/ 1035646 h 1035645"/>
              </a:gdLst>
              <a:ahLst/>
              <a:cxnLst>
                <a:cxn ang="0">
                  <a:pos x="connsiteX0" y="connsiteY0"/>
                </a:cxn>
                <a:cxn ang="0">
                  <a:pos x="connsiteX1" y="connsiteY1"/>
                </a:cxn>
              </a:cxnLst>
              <a:rect l="l" t="t" r="r" b="b"/>
              <a:pathLst>
                <a:path w="848745" h="1035645">
                  <a:moveTo>
                    <a:pt x="0" y="0"/>
                  </a:moveTo>
                  <a:lnTo>
                    <a:pt x="848745" y="1035646"/>
                  </a:lnTo>
                </a:path>
              </a:pathLst>
            </a:custGeom>
            <a:ln w="20528" cap="rnd">
              <a:solidFill>
                <a:srgbClr val="BCBEC0"/>
              </a:solidFill>
              <a:custDash>
                <a:ds d="0" sp="224872"/>
              </a:custDash>
              <a:round/>
            </a:ln>
          </p:spPr>
          <p:txBody>
            <a:bodyPr rtlCol="0" anchor="ctr"/>
            <a:lstStyle/>
            <a:p>
              <a:endParaRPr lang="en-US"/>
            </a:p>
          </p:txBody>
        </p:sp>
        <p:sp>
          <p:nvSpPr>
            <p:cNvPr id="31" name="Freeform: Shape 30">
              <a:extLst>
                <a:ext uri="{FF2B5EF4-FFF2-40B4-BE49-F238E27FC236}">
                  <a16:creationId xmlns:a16="http://schemas.microsoft.com/office/drawing/2014/main" id="{70262193-2156-52B6-764A-C5CC09841FC8}"/>
                </a:ext>
              </a:extLst>
            </p:cNvPr>
            <p:cNvSpPr/>
            <p:nvPr/>
          </p:nvSpPr>
          <p:spPr>
            <a:xfrm>
              <a:off x="5207010" y="3133472"/>
              <a:ext cx="887912" cy="1083470"/>
            </a:xfrm>
            <a:custGeom>
              <a:avLst/>
              <a:gdLst>
                <a:gd name="connsiteX0" fmla="*/ 887912 w 887912"/>
                <a:gd name="connsiteY0" fmla="*/ 1083470 h 1083470"/>
                <a:gd name="connsiteX1" fmla="*/ 887912 w 887912"/>
                <a:gd name="connsiteY1" fmla="*/ 1083470 h 1083470"/>
                <a:gd name="connsiteX2" fmla="*/ 0 w 887912"/>
                <a:gd name="connsiteY2" fmla="*/ 0 h 1083470"/>
                <a:gd name="connsiteX3" fmla="*/ 0 w 887912"/>
                <a:gd name="connsiteY3" fmla="*/ 0 h 1083470"/>
              </a:gdLst>
              <a:ahLst/>
              <a:cxnLst>
                <a:cxn ang="0">
                  <a:pos x="connsiteX0" y="connsiteY0"/>
                </a:cxn>
                <a:cxn ang="0">
                  <a:pos x="connsiteX1" y="connsiteY1"/>
                </a:cxn>
                <a:cxn ang="0">
                  <a:pos x="connsiteX2" y="connsiteY2"/>
                </a:cxn>
                <a:cxn ang="0">
                  <a:pos x="connsiteX3" y="connsiteY3"/>
                </a:cxn>
              </a:cxnLst>
              <a:rect l="l" t="t" r="r" b="b"/>
              <a:pathLst>
                <a:path w="887912" h="1083470">
                  <a:moveTo>
                    <a:pt x="887912" y="1083470"/>
                  </a:moveTo>
                  <a:lnTo>
                    <a:pt x="887912" y="1083470"/>
                  </a:lnTo>
                  <a:moveTo>
                    <a:pt x="0" y="0"/>
                  </a:moveTo>
                  <a:lnTo>
                    <a:pt x="0" y="0"/>
                  </a:lnTo>
                </a:path>
              </a:pathLst>
            </a:custGeom>
            <a:noFill/>
            <a:ln w="20528" cap="rnd">
              <a:solidFill>
                <a:srgbClr val="BCBE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2D6227C8-6B0D-98C4-F122-B819C5CA6F01}"/>
                </a:ext>
              </a:extLst>
            </p:cNvPr>
            <p:cNvSpPr/>
            <p:nvPr/>
          </p:nvSpPr>
          <p:spPr>
            <a:xfrm>
              <a:off x="6096708" y="2826049"/>
              <a:ext cx="6046" cy="1361484"/>
            </a:xfrm>
            <a:custGeom>
              <a:avLst/>
              <a:gdLst>
                <a:gd name="connsiteX0" fmla="*/ 0 w 6046"/>
                <a:gd name="connsiteY0" fmla="*/ 0 h 1361484"/>
                <a:gd name="connsiteX1" fmla="*/ 6047 w 6046"/>
                <a:gd name="connsiteY1" fmla="*/ 1361484 h 1361484"/>
              </a:gdLst>
              <a:ahLst/>
              <a:cxnLst>
                <a:cxn ang="0">
                  <a:pos x="connsiteX0" y="connsiteY0"/>
                </a:cxn>
                <a:cxn ang="0">
                  <a:pos x="connsiteX1" y="connsiteY1"/>
                </a:cxn>
              </a:cxnLst>
              <a:rect l="l" t="t" r="r" b="b"/>
              <a:pathLst>
                <a:path w="6046" h="1361484">
                  <a:moveTo>
                    <a:pt x="0" y="0"/>
                  </a:moveTo>
                  <a:lnTo>
                    <a:pt x="6047" y="1361484"/>
                  </a:lnTo>
                </a:path>
              </a:pathLst>
            </a:custGeom>
            <a:ln w="20528" cap="rnd">
              <a:solidFill>
                <a:srgbClr val="BCBEC0"/>
              </a:solidFill>
              <a:custDash>
                <a:ds d="0" sp="221842"/>
              </a:custDash>
              <a:round/>
            </a:ln>
          </p:spPr>
          <p:txBody>
            <a:bodyPr rtlCol="0" anchor="ctr"/>
            <a:lstStyle/>
            <a:p>
              <a:endParaRPr lang="en-US"/>
            </a:p>
          </p:txBody>
        </p:sp>
        <p:sp>
          <p:nvSpPr>
            <p:cNvPr id="33" name="Freeform: Shape 32">
              <a:extLst>
                <a:ext uri="{FF2B5EF4-FFF2-40B4-BE49-F238E27FC236}">
                  <a16:creationId xmlns:a16="http://schemas.microsoft.com/office/drawing/2014/main" id="{3BDFD336-0729-E08B-ABA5-4020AF277965}"/>
                </a:ext>
              </a:extLst>
            </p:cNvPr>
            <p:cNvSpPr/>
            <p:nvPr/>
          </p:nvSpPr>
          <p:spPr>
            <a:xfrm>
              <a:off x="6096571" y="2785371"/>
              <a:ext cx="6321" cy="1422501"/>
            </a:xfrm>
            <a:custGeom>
              <a:avLst/>
              <a:gdLst>
                <a:gd name="connsiteX0" fmla="*/ 6322 w 6321"/>
                <a:gd name="connsiteY0" fmla="*/ 1422502 h 1422501"/>
                <a:gd name="connsiteX1" fmla="*/ 6322 w 6321"/>
                <a:gd name="connsiteY1" fmla="*/ 1422502 h 1422501"/>
                <a:gd name="connsiteX2" fmla="*/ 0 w 6321"/>
                <a:gd name="connsiteY2" fmla="*/ 0 h 1422501"/>
                <a:gd name="connsiteX3" fmla="*/ 0 w 6321"/>
                <a:gd name="connsiteY3" fmla="*/ 0 h 1422501"/>
              </a:gdLst>
              <a:ahLst/>
              <a:cxnLst>
                <a:cxn ang="0">
                  <a:pos x="connsiteX0" y="connsiteY0"/>
                </a:cxn>
                <a:cxn ang="0">
                  <a:pos x="connsiteX1" y="connsiteY1"/>
                </a:cxn>
                <a:cxn ang="0">
                  <a:pos x="connsiteX2" y="connsiteY2"/>
                </a:cxn>
                <a:cxn ang="0">
                  <a:pos x="connsiteX3" y="connsiteY3"/>
                </a:cxn>
              </a:cxnLst>
              <a:rect l="l" t="t" r="r" b="b"/>
              <a:pathLst>
                <a:path w="6321" h="1422501">
                  <a:moveTo>
                    <a:pt x="6322" y="1422502"/>
                  </a:moveTo>
                  <a:lnTo>
                    <a:pt x="6322" y="1422502"/>
                  </a:lnTo>
                  <a:moveTo>
                    <a:pt x="0" y="0"/>
                  </a:moveTo>
                  <a:lnTo>
                    <a:pt x="0" y="0"/>
                  </a:lnTo>
                </a:path>
              </a:pathLst>
            </a:custGeom>
            <a:noFill/>
            <a:ln w="20528" cap="rnd">
              <a:solidFill>
                <a:srgbClr val="BCBEC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79D9E19F-69E3-02CE-685E-F61A0854E708}"/>
                </a:ext>
              </a:extLst>
            </p:cNvPr>
            <p:cNvSpPr/>
            <p:nvPr/>
          </p:nvSpPr>
          <p:spPr>
            <a:xfrm>
              <a:off x="6123644" y="3158347"/>
              <a:ext cx="920482" cy="1049113"/>
            </a:xfrm>
            <a:custGeom>
              <a:avLst/>
              <a:gdLst>
                <a:gd name="connsiteX0" fmla="*/ 920482 w 920482"/>
                <a:gd name="connsiteY0" fmla="*/ 0 h 1049113"/>
                <a:gd name="connsiteX1" fmla="*/ 0 w 920482"/>
                <a:gd name="connsiteY1" fmla="*/ 1049114 h 1049113"/>
              </a:gdLst>
              <a:ahLst/>
              <a:cxnLst>
                <a:cxn ang="0">
                  <a:pos x="connsiteX0" y="connsiteY0"/>
                </a:cxn>
                <a:cxn ang="0">
                  <a:pos x="connsiteX1" y="connsiteY1"/>
                </a:cxn>
              </a:cxnLst>
              <a:rect l="l" t="t" r="r" b="b"/>
              <a:pathLst>
                <a:path w="920482" h="1049113">
                  <a:moveTo>
                    <a:pt x="920482" y="0"/>
                  </a:moveTo>
                  <a:lnTo>
                    <a:pt x="0" y="1049114"/>
                  </a:lnTo>
                </a:path>
              </a:pathLst>
            </a:custGeom>
            <a:ln w="20528" cap="rnd">
              <a:solidFill>
                <a:srgbClr val="BCBEC0"/>
              </a:solidFill>
              <a:custDash>
                <a:ds d="0" sp="227340"/>
              </a:custDash>
              <a:round/>
            </a:ln>
          </p:spPr>
          <p:txBody>
            <a:bodyPr rtlCol="0" anchor="ctr"/>
            <a:lstStyle/>
            <a:p>
              <a:endParaRPr lang="en-US"/>
            </a:p>
          </p:txBody>
        </p:sp>
        <p:sp>
          <p:nvSpPr>
            <p:cNvPr id="35" name="Freeform: Shape 34">
              <a:extLst>
                <a:ext uri="{FF2B5EF4-FFF2-40B4-BE49-F238E27FC236}">
                  <a16:creationId xmlns:a16="http://schemas.microsoft.com/office/drawing/2014/main" id="{25E2A236-B417-9B26-F577-7E31E6DFD7F6}"/>
                </a:ext>
              </a:extLst>
            </p:cNvPr>
            <p:cNvSpPr/>
            <p:nvPr/>
          </p:nvSpPr>
          <p:spPr>
            <a:xfrm>
              <a:off x="6146457" y="4242229"/>
              <a:ext cx="1221720" cy="640544"/>
            </a:xfrm>
            <a:custGeom>
              <a:avLst/>
              <a:gdLst>
                <a:gd name="connsiteX0" fmla="*/ 0 w 1221720"/>
                <a:gd name="connsiteY0" fmla="*/ 0 h 640544"/>
                <a:gd name="connsiteX1" fmla="*/ 1221721 w 1221720"/>
                <a:gd name="connsiteY1" fmla="*/ 640545 h 640544"/>
              </a:gdLst>
              <a:ahLst/>
              <a:cxnLst>
                <a:cxn ang="0">
                  <a:pos x="connsiteX0" y="connsiteY0"/>
                </a:cxn>
                <a:cxn ang="0">
                  <a:pos x="connsiteX1" y="connsiteY1"/>
                </a:cxn>
              </a:cxnLst>
              <a:rect l="l" t="t" r="r" b="b"/>
              <a:pathLst>
                <a:path w="1221720" h="640544">
                  <a:moveTo>
                    <a:pt x="0" y="0"/>
                  </a:moveTo>
                  <a:lnTo>
                    <a:pt x="1221721" y="640545"/>
                  </a:lnTo>
                </a:path>
              </a:pathLst>
            </a:custGeom>
            <a:ln w="20528" cap="rnd">
              <a:solidFill>
                <a:srgbClr val="BCBEC0"/>
              </a:solidFill>
              <a:custDash>
                <a:ds d="0" sp="224760"/>
              </a:custDash>
              <a:round/>
            </a:ln>
          </p:spPr>
          <p:txBody>
            <a:bodyPr rtlCol="0" anchor="ctr"/>
            <a:lstStyle/>
            <a:p>
              <a:endParaRPr lang="en-US"/>
            </a:p>
          </p:txBody>
        </p:sp>
        <p:sp>
          <p:nvSpPr>
            <p:cNvPr id="36" name="Freeform: Shape 35">
              <a:extLst>
                <a:ext uri="{FF2B5EF4-FFF2-40B4-BE49-F238E27FC236}">
                  <a16:creationId xmlns:a16="http://schemas.microsoft.com/office/drawing/2014/main" id="{9F6153ED-FAFA-E736-59DB-81FCB0553F67}"/>
                </a:ext>
              </a:extLst>
            </p:cNvPr>
            <p:cNvSpPr/>
            <p:nvPr/>
          </p:nvSpPr>
          <p:spPr>
            <a:xfrm>
              <a:off x="6109901" y="3127013"/>
              <a:ext cx="1276416" cy="1765380"/>
            </a:xfrm>
            <a:custGeom>
              <a:avLst/>
              <a:gdLst>
                <a:gd name="connsiteX0" fmla="*/ 1276417 w 1276416"/>
                <a:gd name="connsiteY0" fmla="*/ 1765381 h 1765380"/>
                <a:gd name="connsiteX1" fmla="*/ 1276417 w 1276416"/>
                <a:gd name="connsiteY1" fmla="*/ 1765381 h 1765380"/>
                <a:gd name="connsiteX2" fmla="*/ 0 w 1276416"/>
                <a:gd name="connsiteY2" fmla="*/ 1096114 h 1765380"/>
                <a:gd name="connsiteX3" fmla="*/ 0 w 1276416"/>
                <a:gd name="connsiteY3" fmla="*/ 1096114 h 1765380"/>
                <a:gd name="connsiteX4" fmla="*/ 961710 w 1276416"/>
                <a:gd name="connsiteY4" fmla="*/ 0 h 1765380"/>
                <a:gd name="connsiteX5" fmla="*/ 961710 w 1276416"/>
                <a:gd name="connsiteY5" fmla="*/ 0 h 176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16" h="1765380">
                  <a:moveTo>
                    <a:pt x="1276417" y="1765381"/>
                  </a:moveTo>
                  <a:lnTo>
                    <a:pt x="1276417" y="1765381"/>
                  </a:lnTo>
                  <a:moveTo>
                    <a:pt x="0" y="1096114"/>
                  </a:moveTo>
                  <a:lnTo>
                    <a:pt x="0" y="1096114"/>
                  </a:lnTo>
                  <a:moveTo>
                    <a:pt x="961710" y="0"/>
                  </a:moveTo>
                  <a:lnTo>
                    <a:pt x="961710" y="0"/>
                  </a:lnTo>
                </a:path>
              </a:pathLst>
            </a:custGeom>
            <a:noFill/>
            <a:ln w="20528" cap="rnd">
              <a:solidFill>
                <a:srgbClr val="BCBE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AC6D0591-C71B-F594-6209-6D145B7B45AF}"/>
                </a:ext>
              </a:extLst>
            </p:cNvPr>
            <p:cNvSpPr/>
            <p:nvPr/>
          </p:nvSpPr>
          <p:spPr>
            <a:xfrm>
              <a:off x="6135188" y="4002557"/>
              <a:ext cx="1334822" cy="207239"/>
            </a:xfrm>
            <a:custGeom>
              <a:avLst/>
              <a:gdLst>
                <a:gd name="connsiteX0" fmla="*/ 1334823 w 1334822"/>
                <a:gd name="connsiteY0" fmla="*/ 0 h 207239"/>
                <a:gd name="connsiteX1" fmla="*/ 0 w 1334822"/>
                <a:gd name="connsiteY1" fmla="*/ 207239 h 207239"/>
              </a:gdLst>
              <a:ahLst/>
              <a:cxnLst>
                <a:cxn ang="0">
                  <a:pos x="connsiteX0" y="connsiteY0"/>
                </a:cxn>
                <a:cxn ang="0">
                  <a:pos x="connsiteX1" y="connsiteY1"/>
                </a:cxn>
              </a:cxnLst>
              <a:rect l="l" t="t" r="r" b="b"/>
              <a:pathLst>
                <a:path w="1334822" h="207239">
                  <a:moveTo>
                    <a:pt x="1334823" y="0"/>
                  </a:moveTo>
                  <a:lnTo>
                    <a:pt x="0" y="207239"/>
                  </a:lnTo>
                </a:path>
              </a:pathLst>
            </a:custGeom>
            <a:ln w="20528" cap="rnd">
              <a:solidFill>
                <a:srgbClr val="BCBEC0"/>
              </a:solidFill>
              <a:custDash>
                <a:ds d="0" sp="226777"/>
              </a:custDash>
              <a:round/>
            </a:ln>
          </p:spPr>
          <p:txBody>
            <a:bodyPr rtlCol="0" anchor="ctr"/>
            <a:lstStyle/>
            <a:p>
              <a:endParaRPr lang="en-US"/>
            </a:p>
          </p:txBody>
        </p:sp>
        <p:sp>
          <p:nvSpPr>
            <p:cNvPr id="38" name="Freeform: Shape 37">
              <a:extLst>
                <a:ext uri="{FF2B5EF4-FFF2-40B4-BE49-F238E27FC236}">
                  <a16:creationId xmlns:a16="http://schemas.microsoft.com/office/drawing/2014/main" id="{BFAE6A38-BDAF-43C1-1532-854916A0879D}"/>
                </a:ext>
              </a:extLst>
            </p:cNvPr>
            <p:cNvSpPr/>
            <p:nvPr/>
          </p:nvSpPr>
          <p:spPr>
            <a:xfrm>
              <a:off x="6114574" y="3996236"/>
              <a:ext cx="1396389" cy="216721"/>
            </a:xfrm>
            <a:custGeom>
              <a:avLst/>
              <a:gdLst>
                <a:gd name="connsiteX0" fmla="*/ 0 w 1396389"/>
                <a:gd name="connsiteY0" fmla="*/ 216722 h 216721"/>
                <a:gd name="connsiteX1" fmla="*/ 0 w 1396389"/>
                <a:gd name="connsiteY1" fmla="*/ 216722 h 216721"/>
                <a:gd name="connsiteX2" fmla="*/ 1396390 w 1396389"/>
                <a:gd name="connsiteY2" fmla="*/ 0 h 216721"/>
                <a:gd name="connsiteX3" fmla="*/ 1396390 w 1396389"/>
                <a:gd name="connsiteY3" fmla="*/ 0 h 216721"/>
              </a:gdLst>
              <a:ahLst/>
              <a:cxnLst>
                <a:cxn ang="0">
                  <a:pos x="connsiteX0" y="connsiteY0"/>
                </a:cxn>
                <a:cxn ang="0">
                  <a:pos x="connsiteX1" y="connsiteY1"/>
                </a:cxn>
                <a:cxn ang="0">
                  <a:pos x="connsiteX2" y="connsiteY2"/>
                </a:cxn>
                <a:cxn ang="0">
                  <a:pos x="connsiteX3" y="connsiteY3"/>
                </a:cxn>
              </a:cxnLst>
              <a:rect l="l" t="t" r="r" b="b"/>
              <a:pathLst>
                <a:path w="1396389" h="216721">
                  <a:moveTo>
                    <a:pt x="0" y="216722"/>
                  </a:moveTo>
                  <a:lnTo>
                    <a:pt x="0" y="216722"/>
                  </a:lnTo>
                  <a:moveTo>
                    <a:pt x="1396390" y="0"/>
                  </a:moveTo>
                  <a:lnTo>
                    <a:pt x="1396390" y="0"/>
                  </a:lnTo>
                </a:path>
              </a:pathLst>
            </a:custGeom>
            <a:noFill/>
            <a:ln w="20528" cap="rnd">
              <a:solidFill>
                <a:srgbClr val="BCBE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61BB9F48-1F92-A912-CE23-B68E06E6E7A2}"/>
                </a:ext>
              </a:extLst>
            </p:cNvPr>
            <p:cNvSpPr/>
            <p:nvPr/>
          </p:nvSpPr>
          <p:spPr>
            <a:xfrm>
              <a:off x="4881309" y="2775202"/>
              <a:ext cx="629413" cy="629413"/>
            </a:xfrm>
            <a:custGeom>
              <a:avLst/>
              <a:gdLst>
                <a:gd name="connsiteX0" fmla="*/ 314707 w 629413"/>
                <a:gd name="connsiteY0" fmla="*/ 629413 h 629413"/>
                <a:gd name="connsiteX1" fmla="*/ 629413 w 629413"/>
                <a:gd name="connsiteY1" fmla="*/ 314707 h 629413"/>
                <a:gd name="connsiteX2" fmla="*/ 314707 w 629413"/>
                <a:gd name="connsiteY2" fmla="*/ 0 h 629413"/>
                <a:gd name="connsiteX3" fmla="*/ 0 w 629413"/>
                <a:gd name="connsiteY3" fmla="*/ 314707 h 629413"/>
                <a:gd name="connsiteX4" fmla="*/ 314707 w 629413"/>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3" h="629413">
                  <a:moveTo>
                    <a:pt x="314707" y="629413"/>
                  </a:moveTo>
                  <a:cubicBezTo>
                    <a:pt x="488551" y="629413"/>
                    <a:pt x="629413" y="488551"/>
                    <a:pt x="629413" y="314707"/>
                  </a:cubicBezTo>
                  <a:cubicBezTo>
                    <a:pt x="629413" y="140862"/>
                    <a:pt x="488551" y="0"/>
                    <a:pt x="314707" y="0"/>
                  </a:cubicBezTo>
                  <a:cubicBezTo>
                    <a:pt x="140862" y="0"/>
                    <a:pt x="0" y="140862"/>
                    <a:pt x="0" y="314707"/>
                  </a:cubicBezTo>
                  <a:cubicBezTo>
                    <a:pt x="0" y="488551"/>
                    <a:pt x="140862" y="629413"/>
                    <a:pt x="314707" y="629413"/>
                  </a:cubicBezTo>
                </a:path>
              </a:pathLst>
            </a:custGeom>
            <a:solidFill>
              <a:srgbClr val="BCBEC0"/>
            </a:solidFill>
            <a:ln w="13714" cap="flat">
              <a:noFill/>
              <a:prstDash val="solid"/>
              <a:miter/>
            </a:ln>
          </p:spPr>
          <p:txBody>
            <a:bodyPr rtlCol="0" anchor="ctr"/>
            <a:lstStyle/>
            <a:p>
              <a:endParaRPr lang="en-US"/>
            </a:p>
          </p:txBody>
        </p:sp>
        <p:grpSp>
          <p:nvGrpSpPr>
            <p:cNvPr id="40" name="Graphic 15">
              <a:extLst>
                <a:ext uri="{FF2B5EF4-FFF2-40B4-BE49-F238E27FC236}">
                  <a16:creationId xmlns:a16="http://schemas.microsoft.com/office/drawing/2014/main" id="{06014839-D8B9-F059-FECF-C1F537602D3A}"/>
                </a:ext>
              </a:extLst>
            </p:cNvPr>
            <p:cNvGrpSpPr/>
            <p:nvPr/>
          </p:nvGrpSpPr>
          <p:grpSpPr>
            <a:xfrm>
              <a:off x="4905359" y="2799251"/>
              <a:ext cx="581313" cy="581313"/>
              <a:chOff x="4905359" y="2799251"/>
              <a:chExt cx="581313" cy="581313"/>
            </a:xfrm>
          </p:grpSpPr>
          <p:sp>
            <p:nvSpPr>
              <p:cNvPr id="41" name="Freeform: Shape 40">
                <a:extLst>
                  <a:ext uri="{FF2B5EF4-FFF2-40B4-BE49-F238E27FC236}">
                    <a16:creationId xmlns:a16="http://schemas.microsoft.com/office/drawing/2014/main" id="{47573628-E2CB-B56D-40E2-05BF5A0CC158}"/>
                  </a:ext>
                </a:extLst>
              </p:cNvPr>
              <p:cNvSpPr/>
              <p:nvPr/>
            </p:nvSpPr>
            <p:spPr>
              <a:xfrm>
                <a:off x="4905359" y="2799251"/>
                <a:ext cx="581313" cy="581313"/>
              </a:xfrm>
              <a:custGeom>
                <a:avLst/>
                <a:gdLst>
                  <a:gd name="connsiteX0" fmla="*/ 581314 w 581313"/>
                  <a:gd name="connsiteY0" fmla="*/ 290657 h 581313"/>
                  <a:gd name="connsiteX1" fmla="*/ 290657 w 581313"/>
                  <a:gd name="connsiteY1" fmla="*/ 581314 h 581313"/>
                  <a:gd name="connsiteX2" fmla="*/ 0 w 581313"/>
                  <a:gd name="connsiteY2" fmla="*/ 290657 h 581313"/>
                  <a:gd name="connsiteX3" fmla="*/ 290657 w 581313"/>
                  <a:gd name="connsiteY3" fmla="*/ 0 h 581313"/>
                  <a:gd name="connsiteX4" fmla="*/ 581314 w 581313"/>
                  <a:gd name="connsiteY4" fmla="*/ 290657 h 58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3">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143"/>
                      <a:pt x="581314" y="290657"/>
                    </a:cubicBezTo>
                  </a:path>
                </a:pathLst>
              </a:custGeom>
              <a:solidFill>
                <a:srgbClr val="7F3F98"/>
              </a:solidFill>
              <a:ln w="1371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A85E644-225C-7B24-FDDB-DC37AFD5EFA9}"/>
                  </a:ext>
                </a:extLst>
              </p:cNvPr>
              <p:cNvSpPr/>
              <p:nvPr/>
            </p:nvSpPr>
            <p:spPr>
              <a:xfrm>
                <a:off x="5193405" y="3125914"/>
                <a:ext cx="97536" cy="128454"/>
              </a:xfrm>
              <a:custGeom>
                <a:avLst/>
                <a:gdLst>
                  <a:gd name="connsiteX0" fmla="*/ 84380 w 97536"/>
                  <a:gd name="connsiteY0" fmla="*/ 0 h 128454"/>
                  <a:gd name="connsiteX1" fmla="*/ 83418 w 97536"/>
                  <a:gd name="connsiteY1" fmla="*/ 88365 h 128454"/>
                  <a:gd name="connsiteX2" fmla="*/ 0 w 97536"/>
                  <a:gd name="connsiteY2" fmla="*/ 128219 h 128454"/>
                  <a:gd name="connsiteX3" fmla="*/ 64178 w 97536"/>
                  <a:gd name="connsiteY3" fmla="*/ 79020 h 128454"/>
                  <a:gd name="connsiteX4" fmla="*/ 84380 w 97536"/>
                  <a:gd name="connsiteY4" fmla="*/ 0 h 12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 h="128454">
                    <a:moveTo>
                      <a:pt x="84380" y="0"/>
                    </a:moveTo>
                    <a:cubicBezTo>
                      <a:pt x="84380" y="0"/>
                      <a:pt x="114614" y="36555"/>
                      <a:pt x="83418" y="88365"/>
                    </a:cubicBezTo>
                    <a:cubicBezTo>
                      <a:pt x="55933" y="133991"/>
                      <a:pt x="0" y="128219"/>
                      <a:pt x="0" y="128219"/>
                    </a:cubicBezTo>
                    <a:cubicBezTo>
                      <a:pt x="0" y="128219"/>
                      <a:pt x="42052" y="119973"/>
                      <a:pt x="64178" y="79020"/>
                    </a:cubicBezTo>
                    <a:cubicBezTo>
                      <a:pt x="82868" y="44526"/>
                      <a:pt x="84380" y="0"/>
                      <a:pt x="84380" y="0"/>
                    </a:cubicBezTo>
                  </a:path>
                </a:pathLst>
              </a:custGeom>
              <a:solidFill>
                <a:srgbClr val="ED1C24"/>
              </a:solidFill>
              <a:ln w="1371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B107A9A-0D1A-927D-2C2B-79E4ED1F22E8}"/>
                  </a:ext>
                </a:extLst>
              </p:cNvPr>
              <p:cNvSpPr/>
              <p:nvPr/>
            </p:nvSpPr>
            <p:spPr>
              <a:xfrm>
                <a:off x="5016890" y="2871891"/>
                <a:ext cx="360792" cy="432539"/>
              </a:xfrm>
              <a:custGeom>
                <a:avLst/>
                <a:gdLst>
                  <a:gd name="connsiteX0" fmla="*/ 172529 w 360792"/>
                  <a:gd name="connsiteY0" fmla="*/ 432540 h 432539"/>
                  <a:gd name="connsiteX1" fmla="*/ 131988 w 360792"/>
                  <a:gd name="connsiteY1" fmla="*/ 371522 h 432539"/>
                  <a:gd name="connsiteX2" fmla="*/ 84439 w 360792"/>
                  <a:gd name="connsiteY2" fmla="*/ 384303 h 432539"/>
                  <a:gd name="connsiteX3" fmla="*/ 42386 w 360792"/>
                  <a:gd name="connsiteY3" fmla="*/ 377981 h 432539"/>
                  <a:gd name="connsiteX4" fmla="*/ 40050 w 360792"/>
                  <a:gd name="connsiteY4" fmla="*/ 340739 h 432539"/>
                  <a:gd name="connsiteX5" fmla="*/ 33453 w 360792"/>
                  <a:gd name="connsiteY5" fmla="*/ 318476 h 432539"/>
                  <a:gd name="connsiteX6" fmla="*/ 45822 w 360792"/>
                  <a:gd name="connsiteY6" fmla="*/ 305558 h 432539"/>
                  <a:gd name="connsiteX7" fmla="*/ 32491 w 360792"/>
                  <a:gd name="connsiteY7" fmla="*/ 301160 h 432539"/>
                  <a:gd name="connsiteX8" fmla="*/ 29468 w 360792"/>
                  <a:gd name="connsiteY8" fmla="*/ 282745 h 432539"/>
                  <a:gd name="connsiteX9" fmla="*/ 4731 w 360792"/>
                  <a:gd name="connsiteY9" fmla="*/ 268315 h 432539"/>
                  <a:gd name="connsiteX10" fmla="*/ 4731 w 360792"/>
                  <a:gd name="connsiteY10" fmla="*/ 248526 h 432539"/>
                  <a:gd name="connsiteX11" fmla="*/ 34003 w 360792"/>
                  <a:gd name="connsiteY11" fmla="*/ 199739 h 432539"/>
                  <a:gd name="connsiteX12" fmla="*/ 36889 w 360792"/>
                  <a:gd name="connsiteY12" fmla="*/ 182698 h 432539"/>
                  <a:gd name="connsiteX13" fmla="*/ 23559 w 360792"/>
                  <a:gd name="connsiteY13" fmla="*/ 160298 h 432539"/>
                  <a:gd name="connsiteX14" fmla="*/ 30018 w 360792"/>
                  <a:gd name="connsiteY14" fmla="*/ 141608 h 432539"/>
                  <a:gd name="connsiteX15" fmla="*/ 96944 w 360792"/>
                  <a:gd name="connsiteY15" fmla="*/ 19710 h 432539"/>
                  <a:gd name="connsiteX16" fmla="*/ 255122 w 360792"/>
                  <a:gd name="connsiteY16" fmla="*/ 12289 h 432539"/>
                  <a:gd name="connsiteX17" fmla="*/ 352832 w 360792"/>
                  <a:gd name="connsiteY17" fmla="*/ 105465 h 432539"/>
                  <a:gd name="connsiteX18" fmla="*/ 345961 w 360792"/>
                  <a:gd name="connsiteY18" fmla="*/ 228874 h 432539"/>
                  <a:gd name="connsiteX19" fmla="*/ 310642 w 360792"/>
                  <a:gd name="connsiteY19" fmla="*/ 284394 h 432539"/>
                  <a:gd name="connsiteX20" fmla="*/ 313254 w 360792"/>
                  <a:gd name="connsiteY20" fmla="*/ 330981 h 432539"/>
                  <a:gd name="connsiteX21" fmla="*/ 329058 w 360792"/>
                  <a:gd name="connsiteY21" fmla="*/ 354344 h 432539"/>
                  <a:gd name="connsiteX22" fmla="*/ 172529 w 360792"/>
                  <a:gd name="connsiteY22" fmla="*/ 432540 h 43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792" h="432539">
                    <a:moveTo>
                      <a:pt x="172529" y="432540"/>
                    </a:moveTo>
                    <a:lnTo>
                      <a:pt x="131988" y="371522"/>
                    </a:lnTo>
                    <a:cubicBezTo>
                      <a:pt x="131988" y="371522"/>
                      <a:pt x="94333" y="381829"/>
                      <a:pt x="84439" y="384303"/>
                    </a:cubicBezTo>
                    <a:cubicBezTo>
                      <a:pt x="56404" y="391312"/>
                      <a:pt x="46371" y="384303"/>
                      <a:pt x="42386" y="377981"/>
                    </a:cubicBezTo>
                    <a:cubicBezTo>
                      <a:pt x="34278" y="365338"/>
                      <a:pt x="43073" y="349671"/>
                      <a:pt x="40050" y="340739"/>
                    </a:cubicBezTo>
                    <a:cubicBezTo>
                      <a:pt x="37026" y="331806"/>
                      <a:pt x="30430" y="323973"/>
                      <a:pt x="33453" y="318476"/>
                    </a:cubicBezTo>
                    <a:cubicBezTo>
                      <a:pt x="36477" y="312979"/>
                      <a:pt x="45822" y="305558"/>
                      <a:pt x="45822" y="305558"/>
                    </a:cubicBezTo>
                    <a:cubicBezTo>
                      <a:pt x="45822" y="305558"/>
                      <a:pt x="36477" y="306107"/>
                      <a:pt x="32491" y="301160"/>
                    </a:cubicBezTo>
                    <a:cubicBezTo>
                      <a:pt x="28506" y="296213"/>
                      <a:pt x="34415" y="288792"/>
                      <a:pt x="29468" y="282745"/>
                    </a:cubicBezTo>
                    <a:cubicBezTo>
                      <a:pt x="24521" y="276835"/>
                      <a:pt x="9266" y="273537"/>
                      <a:pt x="4731" y="268315"/>
                    </a:cubicBezTo>
                    <a:cubicBezTo>
                      <a:pt x="334" y="263368"/>
                      <a:pt x="-3240" y="262818"/>
                      <a:pt x="4731" y="248526"/>
                    </a:cubicBezTo>
                    <a:cubicBezTo>
                      <a:pt x="12702" y="234233"/>
                      <a:pt x="30842" y="207160"/>
                      <a:pt x="34003" y="199739"/>
                    </a:cubicBezTo>
                    <a:cubicBezTo>
                      <a:pt x="37026" y="192868"/>
                      <a:pt x="41836" y="189570"/>
                      <a:pt x="36889" y="182698"/>
                    </a:cubicBezTo>
                    <a:cubicBezTo>
                      <a:pt x="31942" y="175690"/>
                      <a:pt x="22597" y="173216"/>
                      <a:pt x="23559" y="160298"/>
                    </a:cubicBezTo>
                    <a:cubicBezTo>
                      <a:pt x="24521" y="147380"/>
                      <a:pt x="30018" y="141608"/>
                      <a:pt x="30018" y="141608"/>
                    </a:cubicBezTo>
                    <a:cubicBezTo>
                      <a:pt x="30018" y="141608"/>
                      <a:pt x="34003" y="53380"/>
                      <a:pt x="96944" y="19710"/>
                    </a:cubicBezTo>
                    <a:cubicBezTo>
                      <a:pt x="159886" y="-13959"/>
                      <a:pt x="231210" y="3906"/>
                      <a:pt x="255122" y="12289"/>
                    </a:cubicBezTo>
                    <a:cubicBezTo>
                      <a:pt x="278897" y="20672"/>
                      <a:pt x="340052" y="56953"/>
                      <a:pt x="352832" y="105465"/>
                    </a:cubicBezTo>
                    <a:cubicBezTo>
                      <a:pt x="364514" y="150128"/>
                      <a:pt x="364239" y="189295"/>
                      <a:pt x="345961" y="228874"/>
                    </a:cubicBezTo>
                    <a:cubicBezTo>
                      <a:pt x="327546" y="268452"/>
                      <a:pt x="314078" y="269964"/>
                      <a:pt x="310642" y="284394"/>
                    </a:cubicBezTo>
                    <a:cubicBezTo>
                      <a:pt x="307207" y="298824"/>
                      <a:pt x="307757" y="320537"/>
                      <a:pt x="313254" y="330981"/>
                    </a:cubicBezTo>
                    <a:cubicBezTo>
                      <a:pt x="318751" y="341426"/>
                      <a:pt x="329058" y="354344"/>
                      <a:pt x="329058" y="354344"/>
                    </a:cubicBezTo>
                    <a:cubicBezTo>
                      <a:pt x="329058" y="354344"/>
                      <a:pt x="285631" y="403268"/>
                      <a:pt x="172529" y="432540"/>
                    </a:cubicBezTo>
                  </a:path>
                </a:pathLst>
              </a:custGeom>
              <a:solidFill>
                <a:srgbClr val="FFFFFF"/>
              </a:solidFill>
              <a:ln w="1371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DACAE98-E869-CC56-F214-F18537F444EF}"/>
                  </a:ext>
                </a:extLst>
              </p:cNvPr>
              <p:cNvSpPr/>
              <p:nvPr/>
            </p:nvSpPr>
            <p:spPr>
              <a:xfrm>
                <a:off x="5071209" y="2887907"/>
                <a:ext cx="287653" cy="268241"/>
              </a:xfrm>
              <a:custGeom>
                <a:avLst/>
                <a:gdLst>
                  <a:gd name="connsiteX0" fmla="*/ 214409 w 287653"/>
                  <a:gd name="connsiteY0" fmla="*/ 268241 h 268241"/>
                  <a:gd name="connsiteX1" fmla="*/ 219906 w 287653"/>
                  <a:gd name="connsiteY1" fmla="*/ 234572 h 268241"/>
                  <a:gd name="connsiteX2" fmla="*/ 232274 w 287653"/>
                  <a:gd name="connsiteY2" fmla="*/ 222616 h 268241"/>
                  <a:gd name="connsiteX3" fmla="*/ 220868 w 287653"/>
                  <a:gd name="connsiteY3" fmla="*/ 212721 h 268241"/>
                  <a:gd name="connsiteX4" fmla="*/ 264432 w 287653"/>
                  <a:gd name="connsiteY4" fmla="*/ 206812 h 268241"/>
                  <a:gd name="connsiteX5" fmla="*/ 272403 w 287653"/>
                  <a:gd name="connsiteY5" fmla="*/ 184549 h 268241"/>
                  <a:gd name="connsiteX6" fmla="*/ 247116 w 287653"/>
                  <a:gd name="connsiteY6" fmla="*/ 181525 h 268241"/>
                  <a:gd name="connsiteX7" fmla="*/ 279274 w 287653"/>
                  <a:gd name="connsiteY7" fmla="*/ 169569 h 268241"/>
                  <a:gd name="connsiteX8" fmla="*/ 285733 w 287653"/>
                  <a:gd name="connsiteY8" fmla="*/ 132876 h 268241"/>
                  <a:gd name="connsiteX9" fmla="*/ 269379 w 287653"/>
                  <a:gd name="connsiteY9" fmla="*/ 108139 h 268241"/>
                  <a:gd name="connsiteX10" fmla="*/ 272403 w 287653"/>
                  <a:gd name="connsiteY10" fmla="*/ 82853 h 268241"/>
                  <a:gd name="connsiteX11" fmla="*/ 254537 w 287653"/>
                  <a:gd name="connsiteY11" fmla="*/ 50695 h 268241"/>
                  <a:gd name="connsiteX12" fmla="*/ 230762 w 287653"/>
                  <a:gd name="connsiteY12" fmla="*/ 50695 h 268241"/>
                  <a:gd name="connsiteX13" fmla="*/ 233236 w 287653"/>
                  <a:gd name="connsiteY13" fmla="*/ 32830 h 268241"/>
                  <a:gd name="connsiteX14" fmla="*/ 192558 w 287653"/>
                  <a:gd name="connsiteY14" fmla="*/ 10567 h 268241"/>
                  <a:gd name="connsiteX15" fmla="*/ 164798 w 287653"/>
                  <a:gd name="connsiteY15" fmla="*/ 16064 h 268241"/>
                  <a:gd name="connsiteX16" fmla="*/ 151880 w 287653"/>
                  <a:gd name="connsiteY16" fmla="*/ 1771 h 268241"/>
                  <a:gd name="connsiteX17" fmla="*/ 118210 w 287653"/>
                  <a:gd name="connsiteY17" fmla="*/ 1771 h 268241"/>
                  <a:gd name="connsiteX18" fmla="*/ 109277 w 287653"/>
                  <a:gd name="connsiteY18" fmla="*/ 14689 h 268241"/>
                  <a:gd name="connsiteX19" fmla="*/ 83029 w 287653"/>
                  <a:gd name="connsiteY19" fmla="*/ 8230 h 268241"/>
                  <a:gd name="connsiteX20" fmla="*/ 63652 w 287653"/>
                  <a:gd name="connsiteY20" fmla="*/ 22660 h 268241"/>
                  <a:gd name="connsiteX21" fmla="*/ 41801 w 287653"/>
                  <a:gd name="connsiteY21" fmla="*/ 28569 h 268241"/>
                  <a:gd name="connsiteX22" fmla="*/ 33830 w 287653"/>
                  <a:gd name="connsiteY22" fmla="*/ 47397 h 268241"/>
                  <a:gd name="connsiteX23" fmla="*/ 23936 w 287653"/>
                  <a:gd name="connsiteY23" fmla="*/ 59353 h 268241"/>
                  <a:gd name="connsiteX24" fmla="*/ 17477 w 287653"/>
                  <a:gd name="connsiteY24" fmla="*/ 55917 h 268241"/>
                  <a:gd name="connsiteX25" fmla="*/ 9506 w 287653"/>
                  <a:gd name="connsiteY25" fmla="*/ 79142 h 268241"/>
                  <a:gd name="connsiteX26" fmla="*/ 161 w 287653"/>
                  <a:gd name="connsiteY26" fmla="*/ 93572 h 268241"/>
                  <a:gd name="connsiteX27" fmla="*/ 15003 w 287653"/>
                  <a:gd name="connsiteY27" fmla="*/ 134388 h 268241"/>
                  <a:gd name="connsiteX28" fmla="*/ 69011 w 287653"/>
                  <a:gd name="connsiteY28" fmla="*/ 144695 h 268241"/>
                  <a:gd name="connsiteX29" fmla="*/ 98283 w 287653"/>
                  <a:gd name="connsiteY29" fmla="*/ 139198 h 268241"/>
                  <a:gd name="connsiteX30" fmla="*/ 105155 w 287653"/>
                  <a:gd name="connsiteY30" fmla="*/ 149092 h 268241"/>
                  <a:gd name="connsiteX31" fmla="*/ 86327 w 287653"/>
                  <a:gd name="connsiteY31" fmla="*/ 154590 h 268241"/>
                  <a:gd name="connsiteX32" fmla="*/ 103643 w 287653"/>
                  <a:gd name="connsiteY32" fmla="*/ 188259 h 268241"/>
                  <a:gd name="connsiteX33" fmla="*/ 143634 w 287653"/>
                  <a:gd name="connsiteY33" fmla="*/ 180838 h 268241"/>
                  <a:gd name="connsiteX34" fmla="*/ 166035 w 287653"/>
                  <a:gd name="connsiteY34" fmla="*/ 186747 h 268241"/>
                  <a:gd name="connsiteX35" fmla="*/ 192283 w 287653"/>
                  <a:gd name="connsiteY35" fmla="*/ 219455 h 268241"/>
                  <a:gd name="connsiteX36" fmla="*/ 208637 w 287653"/>
                  <a:gd name="connsiteY36" fmla="*/ 260545 h 268241"/>
                  <a:gd name="connsiteX37" fmla="*/ 214409 w 287653"/>
                  <a:gd name="connsiteY37" fmla="*/ 268241 h 2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653" h="268241">
                    <a:moveTo>
                      <a:pt x="214409" y="268241"/>
                    </a:moveTo>
                    <a:cubicBezTo>
                      <a:pt x="214409" y="268241"/>
                      <a:pt x="214958" y="243917"/>
                      <a:pt x="219906" y="234572"/>
                    </a:cubicBezTo>
                    <a:cubicBezTo>
                      <a:pt x="224853" y="225227"/>
                      <a:pt x="232274" y="222616"/>
                      <a:pt x="232274" y="222616"/>
                    </a:cubicBezTo>
                    <a:lnTo>
                      <a:pt x="220868" y="212721"/>
                    </a:lnTo>
                    <a:cubicBezTo>
                      <a:pt x="220868" y="212721"/>
                      <a:pt x="255637" y="219180"/>
                      <a:pt x="264432" y="206812"/>
                    </a:cubicBezTo>
                    <a:cubicBezTo>
                      <a:pt x="273365" y="194443"/>
                      <a:pt x="272403" y="184549"/>
                      <a:pt x="272403" y="184549"/>
                    </a:cubicBezTo>
                    <a:lnTo>
                      <a:pt x="247116" y="181525"/>
                    </a:lnTo>
                    <a:cubicBezTo>
                      <a:pt x="247116" y="181525"/>
                      <a:pt x="273365" y="176028"/>
                      <a:pt x="279274" y="169569"/>
                    </a:cubicBezTo>
                    <a:cubicBezTo>
                      <a:pt x="285183" y="163110"/>
                      <a:pt x="290680" y="151704"/>
                      <a:pt x="285733" y="132876"/>
                    </a:cubicBezTo>
                    <a:cubicBezTo>
                      <a:pt x="280786" y="114049"/>
                      <a:pt x="269379" y="108139"/>
                      <a:pt x="269379" y="108139"/>
                    </a:cubicBezTo>
                    <a:cubicBezTo>
                      <a:pt x="269379" y="108139"/>
                      <a:pt x="277762" y="97283"/>
                      <a:pt x="272403" y="82853"/>
                    </a:cubicBezTo>
                    <a:cubicBezTo>
                      <a:pt x="266905" y="68423"/>
                      <a:pt x="263470" y="55093"/>
                      <a:pt x="254537" y="50695"/>
                    </a:cubicBezTo>
                    <a:cubicBezTo>
                      <a:pt x="245604" y="46297"/>
                      <a:pt x="230762" y="50695"/>
                      <a:pt x="230762" y="50695"/>
                    </a:cubicBezTo>
                    <a:cubicBezTo>
                      <a:pt x="230762" y="50695"/>
                      <a:pt x="238183" y="40251"/>
                      <a:pt x="233236" y="32830"/>
                    </a:cubicBezTo>
                    <a:cubicBezTo>
                      <a:pt x="228289" y="25409"/>
                      <a:pt x="200941" y="10979"/>
                      <a:pt x="192558" y="10567"/>
                    </a:cubicBezTo>
                    <a:cubicBezTo>
                      <a:pt x="184175" y="10017"/>
                      <a:pt x="164798" y="16064"/>
                      <a:pt x="164798" y="16064"/>
                    </a:cubicBezTo>
                    <a:cubicBezTo>
                      <a:pt x="164798" y="16064"/>
                      <a:pt x="161774" y="1771"/>
                      <a:pt x="151880" y="1771"/>
                    </a:cubicBezTo>
                    <a:cubicBezTo>
                      <a:pt x="141985" y="1771"/>
                      <a:pt x="123570" y="-2214"/>
                      <a:pt x="118210" y="1771"/>
                    </a:cubicBezTo>
                    <a:cubicBezTo>
                      <a:pt x="112713" y="5757"/>
                      <a:pt x="109277" y="14689"/>
                      <a:pt x="109277" y="14689"/>
                    </a:cubicBezTo>
                    <a:cubicBezTo>
                      <a:pt x="109277" y="14689"/>
                      <a:pt x="92924" y="3833"/>
                      <a:pt x="83029" y="8230"/>
                    </a:cubicBezTo>
                    <a:cubicBezTo>
                      <a:pt x="73134" y="12628"/>
                      <a:pt x="63652" y="22660"/>
                      <a:pt x="63652" y="22660"/>
                    </a:cubicBezTo>
                    <a:cubicBezTo>
                      <a:pt x="63652" y="22660"/>
                      <a:pt x="49222" y="19224"/>
                      <a:pt x="41801" y="28569"/>
                    </a:cubicBezTo>
                    <a:cubicBezTo>
                      <a:pt x="34380" y="37914"/>
                      <a:pt x="33830" y="47397"/>
                      <a:pt x="33830" y="47397"/>
                    </a:cubicBezTo>
                    <a:lnTo>
                      <a:pt x="23936" y="59353"/>
                    </a:lnTo>
                    <a:cubicBezTo>
                      <a:pt x="23936" y="59353"/>
                      <a:pt x="22974" y="53856"/>
                      <a:pt x="17477" y="55917"/>
                    </a:cubicBezTo>
                    <a:cubicBezTo>
                      <a:pt x="11980" y="57841"/>
                      <a:pt x="6620" y="74195"/>
                      <a:pt x="9506" y="79142"/>
                    </a:cubicBezTo>
                    <a:cubicBezTo>
                      <a:pt x="12529" y="84090"/>
                      <a:pt x="573" y="84090"/>
                      <a:pt x="161" y="93572"/>
                    </a:cubicBezTo>
                    <a:cubicBezTo>
                      <a:pt x="-389" y="103055"/>
                      <a:pt x="-389" y="126417"/>
                      <a:pt x="15003" y="134388"/>
                    </a:cubicBezTo>
                    <a:cubicBezTo>
                      <a:pt x="30395" y="142359"/>
                      <a:pt x="58155" y="147031"/>
                      <a:pt x="69011" y="144695"/>
                    </a:cubicBezTo>
                    <a:cubicBezTo>
                      <a:pt x="79868" y="142359"/>
                      <a:pt x="92374" y="136174"/>
                      <a:pt x="98283" y="139198"/>
                    </a:cubicBezTo>
                    <a:cubicBezTo>
                      <a:pt x="104193" y="142359"/>
                      <a:pt x="105155" y="149092"/>
                      <a:pt x="105155" y="149092"/>
                    </a:cubicBezTo>
                    <a:cubicBezTo>
                      <a:pt x="105155" y="149092"/>
                      <a:pt x="87839" y="146619"/>
                      <a:pt x="86327" y="154590"/>
                    </a:cubicBezTo>
                    <a:cubicBezTo>
                      <a:pt x="84815" y="162560"/>
                      <a:pt x="88389" y="186335"/>
                      <a:pt x="103643" y="188259"/>
                    </a:cubicBezTo>
                    <a:cubicBezTo>
                      <a:pt x="119035" y="190183"/>
                      <a:pt x="135114" y="183861"/>
                      <a:pt x="143634" y="180838"/>
                    </a:cubicBezTo>
                    <a:cubicBezTo>
                      <a:pt x="152154" y="177815"/>
                      <a:pt x="159575" y="175203"/>
                      <a:pt x="166035" y="186747"/>
                    </a:cubicBezTo>
                    <a:cubicBezTo>
                      <a:pt x="172494" y="198291"/>
                      <a:pt x="178953" y="213545"/>
                      <a:pt x="192283" y="219455"/>
                    </a:cubicBezTo>
                    <a:cubicBezTo>
                      <a:pt x="205613" y="225364"/>
                      <a:pt x="203140" y="255598"/>
                      <a:pt x="208637" y="260545"/>
                    </a:cubicBezTo>
                    <a:cubicBezTo>
                      <a:pt x="214546" y="265355"/>
                      <a:pt x="214409" y="268241"/>
                      <a:pt x="214409" y="268241"/>
                    </a:cubicBezTo>
                  </a:path>
                </a:pathLst>
              </a:custGeom>
              <a:solidFill>
                <a:srgbClr val="4A156B"/>
              </a:solidFill>
              <a:ln w="13714"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D776D86-4170-212C-F4C6-BDD4AA64B3F1}"/>
                </a:ext>
              </a:extLst>
            </p:cNvPr>
            <p:cNvSpPr/>
            <p:nvPr/>
          </p:nvSpPr>
          <p:spPr>
            <a:xfrm>
              <a:off x="5790522" y="2470802"/>
              <a:ext cx="629413" cy="629413"/>
            </a:xfrm>
            <a:custGeom>
              <a:avLst/>
              <a:gdLst>
                <a:gd name="connsiteX0" fmla="*/ 314707 w 629413"/>
                <a:gd name="connsiteY0" fmla="*/ 629413 h 629413"/>
                <a:gd name="connsiteX1" fmla="*/ 629413 w 629413"/>
                <a:gd name="connsiteY1" fmla="*/ 314707 h 629413"/>
                <a:gd name="connsiteX2" fmla="*/ 314707 w 629413"/>
                <a:gd name="connsiteY2" fmla="*/ 0 h 629413"/>
                <a:gd name="connsiteX3" fmla="*/ 0 w 629413"/>
                <a:gd name="connsiteY3" fmla="*/ 314707 h 629413"/>
                <a:gd name="connsiteX4" fmla="*/ 314707 w 629413"/>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3" h="629413">
                  <a:moveTo>
                    <a:pt x="314707" y="629413"/>
                  </a:moveTo>
                  <a:cubicBezTo>
                    <a:pt x="488551" y="629413"/>
                    <a:pt x="629413" y="488551"/>
                    <a:pt x="629413" y="314707"/>
                  </a:cubicBezTo>
                  <a:cubicBezTo>
                    <a:pt x="629413" y="140862"/>
                    <a:pt x="488551" y="0"/>
                    <a:pt x="314707" y="0"/>
                  </a:cubicBezTo>
                  <a:cubicBezTo>
                    <a:pt x="140862" y="0"/>
                    <a:pt x="0" y="140862"/>
                    <a:pt x="0" y="314707"/>
                  </a:cubicBezTo>
                  <a:cubicBezTo>
                    <a:pt x="-137" y="488414"/>
                    <a:pt x="140862" y="629413"/>
                    <a:pt x="314707" y="629413"/>
                  </a:cubicBezTo>
                </a:path>
              </a:pathLst>
            </a:custGeom>
            <a:solidFill>
              <a:srgbClr val="BCBEC0"/>
            </a:solidFill>
            <a:ln w="13714" cap="flat">
              <a:noFill/>
              <a:prstDash val="solid"/>
              <a:miter/>
            </a:ln>
          </p:spPr>
          <p:txBody>
            <a:bodyPr rtlCol="0" anchor="ctr"/>
            <a:lstStyle/>
            <a:p>
              <a:endParaRPr lang="en-US"/>
            </a:p>
          </p:txBody>
        </p:sp>
        <p:grpSp>
          <p:nvGrpSpPr>
            <p:cNvPr id="47" name="Graphic 15">
              <a:extLst>
                <a:ext uri="{FF2B5EF4-FFF2-40B4-BE49-F238E27FC236}">
                  <a16:creationId xmlns:a16="http://schemas.microsoft.com/office/drawing/2014/main" id="{820C66AF-0B6B-912F-588B-BEAEBBEFF817}"/>
                </a:ext>
              </a:extLst>
            </p:cNvPr>
            <p:cNvGrpSpPr/>
            <p:nvPr/>
          </p:nvGrpSpPr>
          <p:grpSpPr>
            <a:xfrm>
              <a:off x="5815247" y="2494834"/>
              <a:ext cx="578170" cy="573360"/>
              <a:chOff x="5815247" y="2494834"/>
              <a:chExt cx="578170" cy="573360"/>
            </a:xfrm>
          </p:grpSpPr>
          <p:sp>
            <p:nvSpPr>
              <p:cNvPr id="48" name="Freeform: Shape 47">
                <a:extLst>
                  <a:ext uri="{FF2B5EF4-FFF2-40B4-BE49-F238E27FC236}">
                    <a16:creationId xmlns:a16="http://schemas.microsoft.com/office/drawing/2014/main" id="{34FF0CCD-2153-D95D-D940-BA8DBAF0A511}"/>
                  </a:ext>
                </a:extLst>
              </p:cNvPr>
              <p:cNvSpPr/>
              <p:nvPr/>
            </p:nvSpPr>
            <p:spPr>
              <a:xfrm>
                <a:off x="5815247" y="2539369"/>
                <a:ext cx="252098" cy="528825"/>
              </a:xfrm>
              <a:custGeom>
                <a:avLst/>
                <a:gdLst>
                  <a:gd name="connsiteX0" fmla="*/ 120397 w 252098"/>
                  <a:gd name="connsiteY0" fmla="*/ 312791 h 528825"/>
                  <a:gd name="connsiteX1" fmla="*/ 133865 w 252098"/>
                  <a:gd name="connsiteY1" fmla="*/ 300148 h 528825"/>
                  <a:gd name="connsiteX2" fmla="*/ 146921 w 252098"/>
                  <a:gd name="connsiteY2" fmla="*/ 307020 h 528825"/>
                  <a:gd name="connsiteX3" fmla="*/ 166848 w 252098"/>
                  <a:gd name="connsiteY3" fmla="*/ 305096 h 528825"/>
                  <a:gd name="connsiteX4" fmla="*/ 170695 w 252098"/>
                  <a:gd name="connsiteY4" fmla="*/ 314303 h 528825"/>
                  <a:gd name="connsiteX5" fmla="*/ 184850 w 252098"/>
                  <a:gd name="connsiteY5" fmla="*/ 321999 h 528825"/>
                  <a:gd name="connsiteX6" fmla="*/ 196394 w 252098"/>
                  <a:gd name="connsiteY6" fmla="*/ 326672 h 528825"/>
                  <a:gd name="connsiteX7" fmla="*/ 203265 w 252098"/>
                  <a:gd name="connsiteY7" fmla="*/ 337391 h 528825"/>
                  <a:gd name="connsiteX8" fmla="*/ 222505 w 252098"/>
                  <a:gd name="connsiteY8" fmla="*/ 348935 h 528825"/>
                  <a:gd name="connsiteX9" fmla="*/ 237897 w 252098"/>
                  <a:gd name="connsiteY9" fmla="*/ 350034 h 528825"/>
                  <a:gd name="connsiteX10" fmla="*/ 252052 w 252098"/>
                  <a:gd name="connsiteY10" fmla="*/ 364189 h 528825"/>
                  <a:gd name="connsiteX11" fmla="*/ 245455 w 252098"/>
                  <a:gd name="connsiteY11" fmla="*/ 376832 h 528825"/>
                  <a:gd name="connsiteX12" fmla="*/ 245868 w 252098"/>
                  <a:gd name="connsiteY12" fmla="*/ 392911 h 528825"/>
                  <a:gd name="connsiteX13" fmla="*/ 243944 w 252098"/>
                  <a:gd name="connsiteY13" fmla="*/ 413250 h 528825"/>
                  <a:gd name="connsiteX14" fmla="*/ 232400 w 252098"/>
                  <a:gd name="connsiteY14" fmla="*/ 417098 h 528825"/>
                  <a:gd name="connsiteX15" fmla="*/ 225529 w 252098"/>
                  <a:gd name="connsiteY15" fmla="*/ 422458 h 528825"/>
                  <a:gd name="connsiteX16" fmla="*/ 227040 w 252098"/>
                  <a:gd name="connsiteY16" fmla="*/ 430154 h 528825"/>
                  <a:gd name="connsiteX17" fmla="*/ 226628 w 252098"/>
                  <a:gd name="connsiteY17" fmla="*/ 440873 h 528825"/>
                  <a:gd name="connsiteX18" fmla="*/ 221268 w 252098"/>
                  <a:gd name="connsiteY18" fmla="*/ 447332 h 528825"/>
                  <a:gd name="connsiteX19" fmla="*/ 223605 w 252098"/>
                  <a:gd name="connsiteY19" fmla="*/ 452279 h 528825"/>
                  <a:gd name="connsiteX20" fmla="*/ 215909 w 252098"/>
                  <a:gd name="connsiteY20" fmla="*/ 458876 h 528825"/>
                  <a:gd name="connsiteX21" fmla="*/ 218245 w 252098"/>
                  <a:gd name="connsiteY21" fmla="*/ 467259 h 528825"/>
                  <a:gd name="connsiteX22" fmla="*/ 210961 w 252098"/>
                  <a:gd name="connsiteY22" fmla="*/ 473031 h 528825"/>
                  <a:gd name="connsiteX23" fmla="*/ 211786 w 252098"/>
                  <a:gd name="connsiteY23" fmla="*/ 478803 h 528825"/>
                  <a:gd name="connsiteX24" fmla="*/ 208763 w 252098"/>
                  <a:gd name="connsiteY24" fmla="*/ 481826 h 528825"/>
                  <a:gd name="connsiteX25" fmla="*/ 212611 w 252098"/>
                  <a:gd name="connsiteY25" fmla="*/ 482925 h 528825"/>
                  <a:gd name="connsiteX26" fmla="*/ 213023 w 252098"/>
                  <a:gd name="connsiteY26" fmla="*/ 486361 h 528825"/>
                  <a:gd name="connsiteX27" fmla="*/ 211923 w 252098"/>
                  <a:gd name="connsiteY27" fmla="*/ 487873 h 528825"/>
                  <a:gd name="connsiteX28" fmla="*/ 212336 w 252098"/>
                  <a:gd name="connsiteY28" fmla="*/ 491308 h 528825"/>
                  <a:gd name="connsiteX29" fmla="*/ 211236 w 252098"/>
                  <a:gd name="connsiteY29" fmla="*/ 496256 h 528825"/>
                  <a:gd name="connsiteX30" fmla="*/ 216184 w 252098"/>
                  <a:gd name="connsiteY30" fmla="*/ 502715 h 528825"/>
                  <a:gd name="connsiteX31" fmla="*/ 218520 w 252098"/>
                  <a:gd name="connsiteY31" fmla="*/ 513022 h 528825"/>
                  <a:gd name="connsiteX32" fmla="*/ 231163 w 252098"/>
                  <a:gd name="connsiteY32" fmla="*/ 528826 h 528825"/>
                  <a:gd name="connsiteX33" fmla="*/ 211511 w 252098"/>
                  <a:gd name="connsiteY33" fmla="*/ 523879 h 528825"/>
                  <a:gd name="connsiteX34" fmla="*/ 205739 w 252098"/>
                  <a:gd name="connsiteY34" fmla="*/ 514259 h 528825"/>
                  <a:gd name="connsiteX35" fmla="*/ 198043 w 252098"/>
                  <a:gd name="connsiteY35" fmla="*/ 508074 h 528825"/>
                  <a:gd name="connsiteX36" fmla="*/ 195707 w 252098"/>
                  <a:gd name="connsiteY36" fmla="*/ 501890 h 528825"/>
                  <a:gd name="connsiteX37" fmla="*/ 194195 w 252098"/>
                  <a:gd name="connsiteY37" fmla="*/ 493782 h 528825"/>
                  <a:gd name="connsiteX38" fmla="*/ 187324 w 252098"/>
                  <a:gd name="connsiteY38" fmla="*/ 486911 h 528825"/>
                  <a:gd name="connsiteX39" fmla="*/ 183064 w 252098"/>
                  <a:gd name="connsiteY39" fmla="*/ 476192 h 528825"/>
                  <a:gd name="connsiteX40" fmla="*/ 183064 w 252098"/>
                  <a:gd name="connsiteY40" fmla="*/ 471931 h 528825"/>
                  <a:gd name="connsiteX41" fmla="*/ 178804 w 252098"/>
                  <a:gd name="connsiteY41" fmla="*/ 467259 h 528825"/>
                  <a:gd name="connsiteX42" fmla="*/ 176880 w 252098"/>
                  <a:gd name="connsiteY42" fmla="*/ 453791 h 528825"/>
                  <a:gd name="connsiteX43" fmla="*/ 171108 w 252098"/>
                  <a:gd name="connsiteY43" fmla="*/ 445683 h 528825"/>
                  <a:gd name="connsiteX44" fmla="*/ 168771 w 252098"/>
                  <a:gd name="connsiteY44" fmla="*/ 432627 h 528825"/>
                  <a:gd name="connsiteX45" fmla="*/ 164924 w 252098"/>
                  <a:gd name="connsiteY45" fmla="*/ 422595 h 528825"/>
                  <a:gd name="connsiteX46" fmla="*/ 162587 w 252098"/>
                  <a:gd name="connsiteY46" fmla="*/ 411464 h 528825"/>
                  <a:gd name="connsiteX47" fmla="*/ 158739 w 252098"/>
                  <a:gd name="connsiteY47" fmla="*/ 408715 h 528825"/>
                  <a:gd name="connsiteX48" fmla="*/ 154891 w 252098"/>
                  <a:gd name="connsiteY48" fmla="*/ 400332 h 528825"/>
                  <a:gd name="connsiteX49" fmla="*/ 144859 w 252098"/>
                  <a:gd name="connsiteY49" fmla="*/ 395385 h 528825"/>
                  <a:gd name="connsiteX50" fmla="*/ 130704 w 252098"/>
                  <a:gd name="connsiteY50" fmla="*/ 390712 h 528825"/>
                  <a:gd name="connsiteX51" fmla="*/ 114900 w 252098"/>
                  <a:gd name="connsiteY51" fmla="*/ 372297 h 528825"/>
                  <a:gd name="connsiteX52" fmla="*/ 112976 w 252098"/>
                  <a:gd name="connsiteY52" fmla="*/ 362265 h 528825"/>
                  <a:gd name="connsiteX53" fmla="*/ 116000 w 252098"/>
                  <a:gd name="connsiteY53" fmla="*/ 354157 h 528825"/>
                  <a:gd name="connsiteX54" fmla="*/ 112152 w 252098"/>
                  <a:gd name="connsiteY54" fmla="*/ 345636 h 528825"/>
                  <a:gd name="connsiteX55" fmla="*/ 117924 w 252098"/>
                  <a:gd name="connsiteY55" fmla="*/ 332581 h 528825"/>
                  <a:gd name="connsiteX56" fmla="*/ 117099 w 252098"/>
                  <a:gd name="connsiteY56" fmla="*/ 319938 h 528825"/>
                  <a:gd name="connsiteX57" fmla="*/ 110915 w 252098"/>
                  <a:gd name="connsiteY57" fmla="*/ 316502 h 528825"/>
                  <a:gd name="connsiteX58" fmla="*/ 111327 w 252098"/>
                  <a:gd name="connsiteY58" fmla="*/ 320350 h 528825"/>
                  <a:gd name="connsiteX59" fmla="*/ 106380 w 252098"/>
                  <a:gd name="connsiteY59" fmla="*/ 319938 h 528825"/>
                  <a:gd name="connsiteX60" fmla="*/ 100608 w 252098"/>
                  <a:gd name="connsiteY60" fmla="*/ 314578 h 528825"/>
                  <a:gd name="connsiteX61" fmla="*/ 92500 w 252098"/>
                  <a:gd name="connsiteY61" fmla="*/ 314578 h 528825"/>
                  <a:gd name="connsiteX62" fmla="*/ 90576 w 252098"/>
                  <a:gd name="connsiteY62" fmla="*/ 313066 h 528825"/>
                  <a:gd name="connsiteX63" fmla="*/ 84804 w 252098"/>
                  <a:gd name="connsiteY63" fmla="*/ 301110 h 528825"/>
                  <a:gd name="connsiteX64" fmla="*/ 66389 w 252098"/>
                  <a:gd name="connsiteY64" fmla="*/ 294239 h 528825"/>
                  <a:gd name="connsiteX65" fmla="*/ 44538 w 252098"/>
                  <a:gd name="connsiteY65" fmla="*/ 291490 h 528825"/>
                  <a:gd name="connsiteX66" fmla="*/ 35331 w 252098"/>
                  <a:gd name="connsiteY66" fmla="*/ 282695 h 528825"/>
                  <a:gd name="connsiteX67" fmla="*/ 28734 w 252098"/>
                  <a:gd name="connsiteY67" fmla="*/ 281871 h 528825"/>
                  <a:gd name="connsiteX68" fmla="*/ 29146 w 252098"/>
                  <a:gd name="connsiteY68" fmla="*/ 271838 h 528825"/>
                  <a:gd name="connsiteX69" fmla="*/ 24886 w 252098"/>
                  <a:gd name="connsiteY69" fmla="*/ 265517 h 528825"/>
                  <a:gd name="connsiteX70" fmla="*/ 22412 w 252098"/>
                  <a:gd name="connsiteY70" fmla="*/ 261806 h 528825"/>
                  <a:gd name="connsiteX71" fmla="*/ 20488 w 252098"/>
                  <a:gd name="connsiteY71" fmla="*/ 255485 h 528825"/>
                  <a:gd name="connsiteX72" fmla="*/ 16091 w 252098"/>
                  <a:gd name="connsiteY72" fmla="*/ 249988 h 528825"/>
                  <a:gd name="connsiteX73" fmla="*/ 14717 w 252098"/>
                  <a:gd name="connsiteY73" fmla="*/ 244078 h 528825"/>
                  <a:gd name="connsiteX74" fmla="*/ 8807 w 252098"/>
                  <a:gd name="connsiteY74" fmla="*/ 236657 h 528825"/>
                  <a:gd name="connsiteX75" fmla="*/ 7845 w 252098"/>
                  <a:gd name="connsiteY75" fmla="*/ 240505 h 528825"/>
                  <a:gd name="connsiteX76" fmla="*/ 11281 w 252098"/>
                  <a:gd name="connsiteY76" fmla="*/ 247514 h 528825"/>
                  <a:gd name="connsiteX77" fmla="*/ 14304 w 252098"/>
                  <a:gd name="connsiteY77" fmla="*/ 253423 h 528825"/>
                  <a:gd name="connsiteX78" fmla="*/ 16091 w 252098"/>
                  <a:gd name="connsiteY78" fmla="*/ 259745 h 528825"/>
                  <a:gd name="connsiteX79" fmla="*/ 17877 w 252098"/>
                  <a:gd name="connsiteY79" fmla="*/ 264555 h 528825"/>
                  <a:gd name="connsiteX80" fmla="*/ 12380 w 252098"/>
                  <a:gd name="connsiteY80" fmla="*/ 261669 h 528825"/>
                  <a:gd name="connsiteX81" fmla="*/ 8120 w 252098"/>
                  <a:gd name="connsiteY81" fmla="*/ 255897 h 528825"/>
                  <a:gd name="connsiteX82" fmla="*/ 6334 w 252098"/>
                  <a:gd name="connsiteY82" fmla="*/ 250675 h 528825"/>
                  <a:gd name="connsiteX83" fmla="*/ 3997 w 252098"/>
                  <a:gd name="connsiteY83" fmla="*/ 246689 h 528825"/>
                  <a:gd name="connsiteX84" fmla="*/ 2898 w 252098"/>
                  <a:gd name="connsiteY84" fmla="*/ 240505 h 528825"/>
                  <a:gd name="connsiteX85" fmla="*/ 561 w 252098"/>
                  <a:gd name="connsiteY85" fmla="*/ 232260 h 528825"/>
                  <a:gd name="connsiteX86" fmla="*/ 424 w 252098"/>
                  <a:gd name="connsiteY86" fmla="*/ 222090 h 528825"/>
                  <a:gd name="connsiteX87" fmla="*/ 1249 w 252098"/>
                  <a:gd name="connsiteY87" fmla="*/ 209034 h 528825"/>
                  <a:gd name="connsiteX88" fmla="*/ 4547 w 252098"/>
                  <a:gd name="connsiteY88" fmla="*/ 190619 h 528825"/>
                  <a:gd name="connsiteX89" fmla="*/ 10868 w 252098"/>
                  <a:gd name="connsiteY89" fmla="*/ 169868 h 528825"/>
                  <a:gd name="connsiteX90" fmla="*/ 11968 w 252098"/>
                  <a:gd name="connsiteY90" fmla="*/ 157362 h 528825"/>
                  <a:gd name="connsiteX91" fmla="*/ 20351 w 252098"/>
                  <a:gd name="connsiteY91" fmla="*/ 137023 h 528825"/>
                  <a:gd name="connsiteX92" fmla="*/ 26260 w 252098"/>
                  <a:gd name="connsiteY92" fmla="*/ 125342 h 528825"/>
                  <a:gd name="connsiteX93" fmla="*/ 27634 w 252098"/>
                  <a:gd name="connsiteY93" fmla="*/ 117921 h 528825"/>
                  <a:gd name="connsiteX94" fmla="*/ 57044 w 252098"/>
                  <a:gd name="connsiteY94" fmla="*/ 72433 h 528825"/>
                  <a:gd name="connsiteX95" fmla="*/ 80131 w 252098"/>
                  <a:gd name="connsiteY95" fmla="*/ 44947 h 528825"/>
                  <a:gd name="connsiteX96" fmla="*/ 80269 w 252098"/>
                  <a:gd name="connsiteY96" fmla="*/ 46734 h 528825"/>
                  <a:gd name="connsiteX97" fmla="*/ 79444 w 252098"/>
                  <a:gd name="connsiteY97" fmla="*/ 52506 h 528825"/>
                  <a:gd name="connsiteX98" fmla="*/ 85628 w 252098"/>
                  <a:gd name="connsiteY98" fmla="*/ 52368 h 528825"/>
                  <a:gd name="connsiteX99" fmla="*/ 84804 w 252098"/>
                  <a:gd name="connsiteY99" fmla="*/ 47558 h 528825"/>
                  <a:gd name="connsiteX100" fmla="*/ 81918 w 252098"/>
                  <a:gd name="connsiteY100" fmla="*/ 44535 h 528825"/>
                  <a:gd name="connsiteX101" fmla="*/ 91400 w 252098"/>
                  <a:gd name="connsiteY101" fmla="*/ 33816 h 528825"/>
                  <a:gd name="connsiteX102" fmla="*/ 100196 w 252098"/>
                  <a:gd name="connsiteY102" fmla="*/ 25982 h 528825"/>
                  <a:gd name="connsiteX103" fmla="*/ 102532 w 252098"/>
                  <a:gd name="connsiteY103" fmla="*/ 29281 h 528825"/>
                  <a:gd name="connsiteX104" fmla="*/ 105830 w 252098"/>
                  <a:gd name="connsiteY104" fmla="*/ 34915 h 528825"/>
                  <a:gd name="connsiteX105" fmla="*/ 109816 w 252098"/>
                  <a:gd name="connsiteY105" fmla="*/ 34778 h 528825"/>
                  <a:gd name="connsiteX106" fmla="*/ 111190 w 252098"/>
                  <a:gd name="connsiteY106" fmla="*/ 29006 h 528825"/>
                  <a:gd name="connsiteX107" fmla="*/ 116962 w 252098"/>
                  <a:gd name="connsiteY107" fmla="*/ 23646 h 528825"/>
                  <a:gd name="connsiteX108" fmla="*/ 116824 w 252098"/>
                  <a:gd name="connsiteY108" fmla="*/ 15401 h 528825"/>
                  <a:gd name="connsiteX109" fmla="*/ 118473 w 252098"/>
                  <a:gd name="connsiteY109" fmla="*/ 11003 h 528825"/>
                  <a:gd name="connsiteX110" fmla="*/ 134415 w 252098"/>
                  <a:gd name="connsiteY110" fmla="*/ 146 h 528825"/>
                  <a:gd name="connsiteX111" fmla="*/ 140462 w 252098"/>
                  <a:gd name="connsiteY111" fmla="*/ 1795 h 528825"/>
                  <a:gd name="connsiteX112" fmla="*/ 136201 w 252098"/>
                  <a:gd name="connsiteY112" fmla="*/ 7292 h 528825"/>
                  <a:gd name="connsiteX113" fmla="*/ 137988 w 252098"/>
                  <a:gd name="connsiteY113" fmla="*/ 10178 h 528825"/>
                  <a:gd name="connsiteX114" fmla="*/ 136751 w 252098"/>
                  <a:gd name="connsiteY114" fmla="*/ 13064 h 528825"/>
                  <a:gd name="connsiteX115" fmla="*/ 139774 w 252098"/>
                  <a:gd name="connsiteY115" fmla="*/ 14301 h 528825"/>
                  <a:gd name="connsiteX116" fmla="*/ 151456 w 252098"/>
                  <a:gd name="connsiteY116" fmla="*/ 6056 h 528825"/>
                  <a:gd name="connsiteX117" fmla="*/ 154891 w 252098"/>
                  <a:gd name="connsiteY117" fmla="*/ 8942 h 528825"/>
                  <a:gd name="connsiteX118" fmla="*/ 146096 w 252098"/>
                  <a:gd name="connsiteY118" fmla="*/ 20623 h 528825"/>
                  <a:gd name="connsiteX119" fmla="*/ 144997 w 252098"/>
                  <a:gd name="connsiteY119" fmla="*/ 26944 h 528825"/>
                  <a:gd name="connsiteX120" fmla="*/ 140874 w 252098"/>
                  <a:gd name="connsiteY120" fmla="*/ 32854 h 528825"/>
                  <a:gd name="connsiteX121" fmla="*/ 139912 w 252098"/>
                  <a:gd name="connsiteY121" fmla="*/ 39725 h 528825"/>
                  <a:gd name="connsiteX122" fmla="*/ 132079 w 252098"/>
                  <a:gd name="connsiteY122" fmla="*/ 43848 h 528825"/>
                  <a:gd name="connsiteX123" fmla="*/ 125207 w 252098"/>
                  <a:gd name="connsiteY123" fmla="*/ 41512 h 528825"/>
                  <a:gd name="connsiteX124" fmla="*/ 124383 w 252098"/>
                  <a:gd name="connsiteY124" fmla="*/ 44810 h 528825"/>
                  <a:gd name="connsiteX125" fmla="*/ 126994 w 252098"/>
                  <a:gd name="connsiteY125" fmla="*/ 49757 h 528825"/>
                  <a:gd name="connsiteX126" fmla="*/ 134690 w 252098"/>
                  <a:gd name="connsiteY126" fmla="*/ 50169 h 528825"/>
                  <a:gd name="connsiteX127" fmla="*/ 143348 w 252098"/>
                  <a:gd name="connsiteY127" fmla="*/ 40412 h 528825"/>
                  <a:gd name="connsiteX128" fmla="*/ 151044 w 252098"/>
                  <a:gd name="connsiteY128" fmla="*/ 34915 h 528825"/>
                  <a:gd name="connsiteX129" fmla="*/ 153792 w 252098"/>
                  <a:gd name="connsiteY129" fmla="*/ 24883 h 528825"/>
                  <a:gd name="connsiteX130" fmla="*/ 162450 w 252098"/>
                  <a:gd name="connsiteY130" fmla="*/ 13614 h 528825"/>
                  <a:gd name="connsiteX131" fmla="*/ 168359 w 252098"/>
                  <a:gd name="connsiteY131" fmla="*/ 9216 h 528825"/>
                  <a:gd name="connsiteX132" fmla="*/ 176605 w 252098"/>
                  <a:gd name="connsiteY132" fmla="*/ 11690 h 528825"/>
                  <a:gd name="connsiteX133" fmla="*/ 181965 w 252098"/>
                  <a:gd name="connsiteY133" fmla="*/ 12652 h 528825"/>
                  <a:gd name="connsiteX134" fmla="*/ 175505 w 252098"/>
                  <a:gd name="connsiteY134" fmla="*/ 18287 h 528825"/>
                  <a:gd name="connsiteX135" fmla="*/ 165198 w 252098"/>
                  <a:gd name="connsiteY135" fmla="*/ 23784 h 528825"/>
                  <a:gd name="connsiteX136" fmla="*/ 163549 w 252098"/>
                  <a:gd name="connsiteY136" fmla="*/ 32579 h 528825"/>
                  <a:gd name="connsiteX137" fmla="*/ 160114 w 252098"/>
                  <a:gd name="connsiteY137" fmla="*/ 40275 h 528825"/>
                  <a:gd name="connsiteX138" fmla="*/ 157090 w 252098"/>
                  <a:gd name="connsiteY138" fmla="*/ 42886 h 528825"/>
                  <a:gd name="connsiteX139" fmla="*/ 160526 w 252098"/>
                  <a:gd name="connsiteY139" fmla="*/ 46596 h 528825"/>
                  <a:gd name="connsiteX140" fmla="*/ 157915 w 252098"/>
                  <a:gd name="connsiteY140" fmla="*/ 52368 h 528825"/>
                  <a:gd name="connsiteX141" fmla="*/ 161213 w 252098"/>
                  <a:gd name="connsiteY141" fmla="*/ 51681 h 528825"/>
                  <a:gd name="connsiteX142" fmla="*/ 169734 w 252098"/>
                  <a:gd name="connsiteY142" fmla="*/ 42061 h 528825"/>
                  <a:gd name="connsiteX143" fmla="*/ 167947 w 252098"/>
                  <a:gd name="connsiteY143" fmla="*/ 38626 h 528825"/>
                  <a:gd name="connsiteX144" fmla="*/ 167672 w 252098"/>
                  <a:gd name="connsiteY144" fmla="*/ 34228 h 528825"/>
                  <a:gd name="connsiteX145" fmla="*/ 169871 w 252098"/>
                  <a:gd name="connsiteY145" fmla="*/ 31479 h 528825"/>
                  <a:gd name="connsiteX146" fmla="*/ 173307 w 252098"/>
                  <a:gd name="connsiteY146" fmla="*/ 23784 h 528825"/>
                  <a:gd name="connsiteX147" fmla="*/ 185812 w 252098"/>
                  <a:gd name="connsiteY147" fmla="*/ 15813 h 528825"/>
                  <a:gd name="connsiteX148" fmla="*/ 190760 w 252098"/>
                  <a:gd name="connsiteY148" fmla="*/ 16500 h 528825"/>
                  <a:gd name="connsiteX149" fmla="*/ 193921 w 252098"/>
                  <a:gd name="connsiteY149" fmla="*/ 18974 h 528825"/>
                  <a:gd name="connsiteX150" fmla="*/ 199967 w 252098"/>
                  <a:gd name="connsiteY150" fmla="*/ 18287 h 528825"/>
                  <a:gd name="connsiteX151" fmla="*/ 201067 w 252098"/>
                  <a:gd name="connsiteY151" fmla="*/ 27357 h 528825"/>
                  <a:gd name="connsiteX152" fmla="*/ 199830 w 252098"/>
                  <a:gd name="connsiteY152" fmla="*/ 34091 h 528825"/>
                  <a:gd name="connsiteX153" fmla="*/ 204502 w 252098"/>
                  <a:gd name="connsiteY153" fmla="*/ 34640 h 528825"/>
                  <a:gd name="connsiteX154" fmla="*/ 203678 w 252098"/>
                  <a:gd name="connsiteY154" fmla="*/ 39450 h 528825"/>
                  <a:gd name="connsiteX155" fmla="*/ 202716 w 252098"/>
                  <a:gd name="connsiteY155" fmla="*/ 41924 h 528825"/>
                  <a:gd name="connsiteX156" fmla="*/ 207526 w 252098"/>
                  <a:gd name="connsiteY156" fmla="*/ 41512 h 528825"/>
                  <a:gd name="connsiteX157" fmla="*/ 208213 w 252098"/>
                  <a:gd name="connsiteY157" fmla="*/ 50444 h 528825"/>
                  <a:gd name="connsiteX158" fmla="*/ 203540 w 252098"/>
                  <a:gd name="connsiteY158" fmla="*/ 54842 h 528825"/>
                  <a:gd name="connsiteX159" fmla="*/ 206976 w 252098"/>
                  <a:gd name="connsiteY159" fmla="*/ 60889 h 528825"/>
                  <a:gd name="connsiteX160" fmla="*/ 206426 w 252098"/>
                  <a:gd name="connsiteY160" fmla="*/ 68035 h 528825"/>
                  <a:gd name="connsiteX161" fmla="*/ 210412 w 252098"/>
                  <a:gd name="connsiteY161" fmla="*/ 69409 h 528825"/>
                  <a:gd name="connsiteX162" fmla="*/ 205877 w 252098"/>
                  <a:gd name="connsiteY162" fmla="*/ 75044 h 528825"/>
                  <a:gd name="connsiteX163" fmla="*/ 201067 w 252098"/>
                  <a:gd name="connsiteY163" fmla="*/ 80816 h 528825"/>
                  <a:gd name="connsiteX164" fmla="*/ 196807 w 252098"/>
                  <a:gd name="connsiteY164" fmla="*/ 72845 h 528825"/>
                  <a:gd name="connsiteX165" fmla="*/ 193921 w 252098"/>
                  <a:gd name="connsiteY165" fmla="*/ 76006 h 528825"/>
                  <a:gd name="connsiteX166" fmla="*/ 196257 w 252098"/>
                  <a:gd name="connsiteY166" fmla="*/ 83839 h 528825"/>
                  <a:gd name="connsiteX167" fmla="*/ 187049 w 252098"/>
                  <a:gd name="connsiteY167" fmla="*/ 93047 h 528825"/>
                  <a:gd name="connsiteX168" fmla="*/ 181277 w 252098"/>
                  <a:gd name="connsiteY168" fmla="*/ 88649 h 528825"/>
                  <a:gd name="connsiteX169" fmla="*/ 175643 w 252098"/>
                  <a:gd name="connsiteY169" fmla="*/ 82740 h 528825"/>
                  <a:gd name="connsiteX170" fmla="*/ 174681 w 252098"/>
                  <a:gd name="connsiteY170" fmla="*/ 77930 h 528825"/>
                  <a:gd name="connsiteX171" fmla="*/ 171658 w 252098"/>
                  <a:gd name="connsiteY171" fmla="*/ 80678 h 528825"/>
                  <a:gd name="connsiteX172" fmla="*/ 167535 w 252098"/>
                  <a:gd name="connsiteY172" fmla="*/ 77380 h 528825"/>
                  <a:gd name="connsiteX173" fmla="*/ 172070 w 252098"/>
                  <a:gd name="connsiteY173" fmla="*/ 71608 h 528825"/>
                  <a:gd name="connsiteX174" fmla="*/ 175643 w 252098"/>
                  <a:gd name="connsiteY174" fmla="*/ 74494 h 528825"/>
                  <a:gd name="connsiteX175" fmla="*/ 181827 w 252098"/>
                  <a:gd name="connsiteY175" fmla="*/ 66386 h 528825"/>
                  <a:gd name="connsiteX176" fmla="*/ 187874 w 252098"/>
                  <a:gd name="connsiteY176" fmla="*/ 59652 h 528825"/>
                  <a:gd name="connsiteX177" fmla="*/ 183614 w 252098"/>
                  <a:gd name="connsiteY177" fmla="*/ 45772 h 528825"/>
                  <a:gd name="connsiteX178" fmla="*/ 176467 w 252098"/>
                  <a:gd name="connsiteY178" fmla="*/ 45497 h 528825"/>
                  <a:gd name="connsiteX179" fmla="*/ 170558 w 252098"/>
                  <a:gd name="connsiteY179" fmla="*/ 55667 h 528825"/>
                  <a:gd name="connsiteX180" fmla="*/ 167947 w 252098"/>
                  <a:gd name="connsiteY180" fmla="*/ 66523 h 528825"/>
                  <a:gd name="connsiteX181" fmla="*/ 161900 w 252098"/>
                  <a:gd name="connsiteY181" fmla="*/ 69409 h 528825"/>
                  <a:gd name="connsiteX182" fmla="*/ 154617 w 252098"/>
                  <a:gd name="connsiteY182" fmla="*/ 69684 h 528825"/>
                  <a:gd name="connsiteX183" fmla="*/ 156128 w 252098"/>
                  <a:gd name="connsiteY183" fmla="*/ 73257 h 528825"/>
                  <a:gd name="connsiteX184" fmla="*/ 160938 w 252098"/>
                  <a:gd name="connsiteY184" fmla="*/ 77792 h 528825"/>
                  <a:gd name="connsiteX185" fmla="*/ 159289 w 252098"/>
                  <a:gd name="connsiteY185" fmla="*/ 82465 h 528825"/>
                  <a:gd name="connsiteX186" fmla="*/ 154617 w 252098"/>
                  <a:gd name="connsiteY186" fmla="*/ 81228 h 528825"/>
                  <a:gd name="connsiteX187" fmla="*/ 151044 w 252098"/>
                  <a:gd name="connsiteY187" fmla="*/ 81915 h 528825"/>
                  <a:gd name="connsiteX188" fmla="*/ 147470 w 252098"/>
                  <a:gd name="connsiteY188" fmla="*/ 84938 h 528825"/>
                  <a:gd name="connsiteX189" fmla="*/ 146646 w 252098"/>
                  <a:gd name="connsiteY189" fmla="*/ 76968 h 528825"/>
                  <a:gd name="connsiteX190" fmla="*/ 150769 w 252098"/>
                  <a:gd name="connsiteY190" fmla="*/ 69959 h 528825"/>
                  <a:gd name="connsiteX191" fmla="*/ 145272 w 252098"/>
                  <a:gd name="connsiteY191" fmla="*/ 72020 h 528825"/>
                  <a:gd name="connsiteX192" fmla="*/ 141836 w 252098"/>
                  <a:gd name="connsiteY192" fmla="*/ 76693 h 528825"/>
                  <a:gd name="connsiteX193" fmla="*/ 136614 w 252098"/>
                  <a:gd name="connsiteY193" fmla="*/ 77380 h 528825"/>
                  <a:gd name="connsiteX194" fmla="*/ 134278 w 252098"/>
                  <a:gd name="connsiteY194" fmla="*/ 82052 h 528825"/>
                  <a:gd name="connsiteX195" fmla="*/ 119298 w 252098"/>
                  <a:gd name="connsiteY195" fmla="*/ 92772 h 528825"/>
                  <a:gd name="connsiteX196" fmla="*/ 113801 w 252098"/>
                  <a:gd name="connsiteY196" fmla="*/ 110500 h 528825"/>
                  <a:gd name="connsiteX197" fmla="*/ 122321 w 252098"/>
                  <a:gd name="connsiteY197" fmla="*/ 115997 h 528825"/>
                  <a:gd name="connsiteX198" fmla="*/ 124383 w 252098"/>
                  <a:gd name="connsiteY198" fmla="*/ 121769 h 528825"/>
                  <a:gd name="connsiteX199" fmla="*/ 130567 w 252098"/>
                  <a:gd name="connsiteY199" fmla="*/ 127678 h 528825"/>
                  <a:gd name="connsiteX200" fmla="*/ 129880 w 252098"/>
                  <a:gd name="connsiteY200" fmla="*/ 136886 h 528825"/>
                  <a:gd name="connsiteX201" fmla="*/ 129742 w 252098"/>
                  <a:gd name="connsiteY201" fmla="*/ 143482 h 528825"/>
                  <a:gd name="connsiteX202" fmla="*/ 134965 w 252098"/>
                  <a:gd name="connsiteY202" fmla="*/ 139084 h 528825"/>
                  <a:gd name="connsiteX203" fmla="*/ 137988 w 252098"/>
                  <a:gd name="connsiteY203" fmla="*/ 129465 h 528825"/>
                  <a:gd name="connsiteX204" fmla="*/ 149120 w 252098"/>
                  <a:gd name="connsiteY204" fmla="*/ 120120 h 528825"/>
                  <a:gd name="connsiteX205" fmla="*/ 149669 w 252098"/>
                  <a:gd name="connsiteY205" fmla="*/ 114485 h 528825"/>
                  <a:gd name="connsiteX206" fmla="*/ 149120 w 252098"/>
                  <a:gd name="connsiteY206" fmla="*/ 107339 h 528825"/>
                  <a:gd name="connsiteX207" fmla="*/ 154891 w 252098"/>
                  <a:gd name="connsiteY207" fmla="*/ 101155 h 528825"/>
                  <a:gd name="connsiteX208" fmla="*/ 159289 w 252098"/>
                  <a:gd name="connsiteY208" fmla="*/ 89061 h 528825"/>
                  <a:gd name="connsiteX209" fmla="*/ 169596 w 252098"/>
                  <a:gd name="connsiteY209" fmla="*/ 89473 h 528825"/>
                  <a:gd name="connsiteX210" fmla="*/ 172207 w 252098"/>
                  <a:gd name="connsiteY210" fmla="*/ 93596 h 528825"/>
                  <a:gd name="connsiteX211" fmla="*/ 172757 w 252098"/>
                  <a:gd name="connsiteY211" fmla="*/ 97856 h 528825"/>
                  <a:gd name="connsiteX212" fmla="*/ 176605 w 252098"/>
                  <a:gd name="connsiteY212" fmla="*/ 97582 h 528825"/>
                  <a:gd name="connsiteX213" fmla="*/ 175918 w 252098"/>
                  <a:gd name="connsiteY213" fmla="*/ 102529 h 528825"/>
                  <a:gd name="connsiteX214" fmla="*/ 171520 w 252098"/>
                  <a:gd name="connsiteY214" fmla="*/ 110087 h 528825"/>
                  <a:gd name="connsiteX215" fmla="*/ 177979 w 252098"/>
                  <a:gd name="connsiteY215" fmla="*/ 111737 h 528825"/>
                  <a:gd name="connsiteX216" fmla="*/ 183614 w 252098"/>
                  <a:gd name="connsiteY216" fmla="*/ 104315 h 528825"/>
                  <a:gd name="connsiteX217" fmla="*/ 186774 w 252098"/>
                  <a:gd name="connsiteY217" fmla="*/ 100742 h 528825"/>
                  <a:gd name="connsiteX218" fmla="*/ 187736 w 252098"/>
                  <a:gd name="connsiteY218" fmla="*/ 107064 h 528825"/>
                  <a:gd name="connsiteX219" fmla="*/ 186912 w 252098"/>
                  <a:gd name="connsiteY219" fmla="*/ 118608 h 528825"/>
                  <a:gd name="connsiteX220" fmla="*/ 191447 w 252098"/>
                  <a:gd name="connsiteY220" fmla="*/ 127815 h 528825"/>
                  <a:gd name="connsiteX221" fmla="*/ 194883 w 252098"/>
                  <a:gd name="connsiteY221" fmla="*/ 135924 h 528825"/>
                  <a:gd name="connsiteX222" fmla="*/ 195157 w 252098"/>
                  <a:gd name="connsiteY222" fmla="*/ 145131 h 528825"/>
                  <a:gd name="connsiteX223" fmla="*/ 193646 w 252098"/>
                  <a:gd name="connsiteY223" fmla="*/ 153652 h 528825"/>
                  <a:gd name="connsiteX224" fmla="*/ 197356 w 252098"/>
                  <a:gd name="connsiteY224" fmla="*/ 156538 h 528825"/>
                  <a:gd name="connsiteX225" fmla="*/ 201341 w 252098"/>
                  <a:gd name="connsiteY225" fmla="*/ 159836 h 528825"/>
                  <a:gd name="connsiteX226" fmla="*/ 199692 w 252098"/>
                  <a:gd name="connsiteY226" fmla="*/ 167807 h 528825"/>
                  <a:gd name="connsiteX227" fmla="*/ 192271 w 252098"/>
                  <a:gd name="connsiteY227" fmla="*/ 171517 h 528825"/>
                  <a:gd name="connsiteX228" fmla="*/ 188424 w 252098"/>
                  <a:gd name="connsiteY228" fmla="*/ 166295 h 528825"/>
                  <a:gd name="connsiteX229" fmla="*/ 182789 w 252098"/>
                  <a:gd name="connsiteY229" fmla="*/ 165608 h 528825"/>
                  <a:gd name="connsiteX230" fmla="*/ 184438 w 252098"/>
                  <a:gd name="connsiteY230" fmla="*/ 157362 h 528825"/>
                  <a:gd name="connsiteX231" fmla="*/ 190348 w 252098"/>
                  <a:gd name="connsiteY231" fmla="*/ 151728 h 528825"/>
                  <a:gd name="connsiteX232" fmla="*/ 189798 w 252098"/>
                  <a:gd name="connsiteY232" fmla="*/ 149529 h 528825"/>
                  <a:gd name="connsiteX233" fmla="*/ 179903 w 252098"/>
                  <a:gd name="connsiteY233" fmla="*/ 155163 h 528825"/>
                  <a:gd name="connsiteX234" fmla="*/ 165611 w 252098"/>
                  <a:gd name="connsiteY234" fmla="*/ 152415 h 528825"/>
                  <a:gd name="connsiteX235" fmla="*/ 162175 w 252098"/>
                  <a:gd name="connsiteY235" fmla="*/ 155850 h 528825"/>
                  <a:gd name="connsiteX236" fmla="*/ 168909 w 252098"/>
                  <a:gd name="connsiteY236" fmla="*/ 159561 h 528825"/>
                  <a:gd name="connsiteX237" fmla="*/ 166435 w 252098"/>
                  <a:gd name="connsiteY237" fmla="*/ 162172 h 528825"/>
                  <a:gd name="connsiteX238" fmla="*/ 175505 w 252098"/>
                  <a:gd name="connsiteY238" fmla="*/ 168631 h 528825"/>
                  <a:gd name="connsiteX239" fmla="*/ 175780 w 252098"/>
                  <a:gd name="connsiteY239" fmla="*/ 175090 h 528825"/>
                  <a:gd name="connsiteX240" fmla="*/ 164924 w 252098"/>
                  <a:gd name="connsiteY240" fmla="*/ 178113 h 528825"/>
                  <a:gd name="connsiteX241" fmla="*/ 161351 w 252098"/>
                  <a:gd name="connsiteY241" fmla="*/ 182511 h 528825"/>
                  <a:gd name="connsiteX242" fmla="*/ 155304 w 252098"/>
                  <a:gd name="connsiteY242" fmla="*/ 180450 h 528825"/>
                  <a:gd name="connsiteX243" fmla="*/ 150494 w 252098"/>
                  <a:gd name="connsiteY243" fmla="*/ 177564 h 528825"/>
                  <a:gd name="connsiteX244" fmla="*/ 143760 w 252098"/>
                  <a:gd name="connsiteY244" fmla="*/ 186771 h 528825"/>
                  <a:gd name="connsiteX245" fmla="*/ 143897 w 252098"/>
                  <a:gd name="connsiteY245" fmla="*/ 191719 h 528825"/>
                  <a:gd name="connsiteX246" fmla="*/ 133453 w 252098"/>
                  <a:gd name="connsiteY246" fmla="*/ 193780 h 528825"/>
                  <a:gd name="connsiteX247" fmla="*/ 127131 w 252098"/>
                  <a:gd name="connsiteY247" fmla="*/ 204225 h 528825"/>
                  <a:gd name="connsiteX248" fmla="*/ 123833 w 252098"/>
                  <a:gd name="connsiteY248" fmla="*/ 216043 h 528825"/>
                  <a:gd name="connsiteX249" fmla="*/ 111740 w 252098"/>
                  <a:gd name="connsiteY249" fmla="*/ 225800 h 528825"/>
                  <a:gd name="connsiteX250" fmla="*/ 103494 w 252098"/>
                  <a:gd name="connsiteY250" fmla="*/ 235145 h 528825"/>
                  <a:gd name="connsiteX251" fmla="*/ 106380 w 252098"/>
                  <a:gd name="connsiteY251" fmla="*/ 243391 h 528825"/>
                  <a:gd name="connsiteX252" fmla="*/ 108441 w 252098"/>
                  <a:gd name="connsiteY252" fmla="*/ 250262 h 528825"/>
                  <a:gd name="connsiteX253" fmla="*/ 107892 w 252098"/>
                  <a:gd name="connsiteY253" fmla="*/ 256034 h 528825"/>
                  <a:gd name="connsiteX254" fmla="*/ 104044 w 252098"/>
                  <a:gd name="connsiteY254" fmla="*/ 254797 h 528825"/>
                  <a:gd name="connsiteX255" fmla="*/ 100196 w 252098"/>
                  <a:gd name="connsiteY255" fmla="*/ 249438 h 528825"/>
                  <a:gd name="connsiteX256" fmla="*/ 98409 w 252098"/>
                  <a:gd name="connsiteY256" fmla="*/ 242979 h 528825"/>
                  <a:gd name="connsiteX257" fmla="*/ 93599 w 252098"/>
                  <a:gd name="connsiteY257" fmla="*/ 239406 h 528825"/>
                  <a:gd name="connsiteX258" fmla="*/ 90301 w 252098"/>
                  <a:gd name="connsiteY258" fmla="*/ 234733 h 528825"/>
                  <a:gd name="connsiteX259" fmla="*/ 82330 w 252098"/>
                  <a:gd name="connsiteY259" fmla="*/ 235420 h 528825"/>
                  <a:gd name="connsiteX260" fmla="*/ 79994 w 252098"/>
                  <a:gd name="connsiteY260" fmla="*/ 240093 h 528825"/>
                  <a:gd name="connsiteX261" fmla="*/ 74222 w 252098"/>
                  <a:gd name="connsiteY261" fmla="*/ 241055 h 528825"/>
                  <a:gd name="connsiteX262" fmla="*/ 65564 w 252098"/>
                  <a:gd name="connsiteY262" fmla="*/ 239543 h 528825"/>
                  <a:gd name="connsiteX263" fmla="*/ 54982 w 252098"/>
                  <a:gd name="connsiteY263" fmla="*/ 246964 h 528825"/>
                  <a:gd name="connsiteX264" fmla="*/ 51684 w 252098"/>
                  <a:gd name="connsiteY264" fmla="*/ 265517 h 528825"/>
                  <a:gd name="connsiteX265" fmla="*/ 58968 w 252098"/>
                  <a:gd name="connsiteY265" fmla="*/ 280359 h 528825"/>
                  <a:gd name="connsiteX266" fmla="*/ 65977 w 252098"/>
                  <a:gd name="connsiteY266" fmla="*/ 282008 h 528825"/>
                  <a:gd name="connsiteX267" fmla="*/ 73535 w 252098"/>
                  <a:gd name="connsiteY267" fmla="*/ 276648 h 528825"/>
                  <a:gd name="connsiteX268" fmla="*/ 76009 w 252098"/>
                  <a:gd name="connsiteY268" fmla="*/ 270189 h 528825"/>
                  <a:gd name="connsiteX269" fmla="*/ 83979 w 252098"/>
                  <a:gd name="connsiteY269" fmla="*/ 268540 h 528825"/>
                  <a:gd name="connsiteX270" fmla="*/ 86316 w 252098"/>
                  <a:gd name="connsiteY270" fmla="*/ 271151 h 528825"/>
                  <a:gd name="connsiteX271" fmla="*/ 85903 w 252098"/>
                  <a:gd name="connsiteY271" fmla="*/ 276373 h 528825"/>
                  <a:gd name="connsiteX272" fmla="*/ 79719 w 252098"/>
                  <a:gd name="connsiteY272" fmla="*/ 284207 h 528825"/>
                  <a:gd name="connsiteX273" fmla="*/ 81368 w 252098"/>
                  <a:gd name="connsiteY273" fmla="*/ 289841 h 528825"/>
                  <a:gd name="connsiteX274" fmla="*/ 85766 w 252098"/>
                  <a:gd name="connsiteY274" fmla="*/ 289841 h 528825"/>
                  <a:gd name="connsiteX275" fmla="*/ 91675 w 252098"/>
                  <a:gd name="connsiteY275" fmla="*/ 288330 h 528825"/>
                  <a:gd name="connsiteX276" fmla="*/ 97310 w 252098"/>
                  <a:gd name="connsiteY276" fmla="*/ 291216 h 528825"/>
                  <a:gd name="connsiteX277" fmla="*/ 97310 w 252098"/>
                  <a:gd name="connsiteY277" fmla="*/ 304408 h 528825"/>
                  <a:gd name="connsiteX278" fmla="*/ 100883 w 252098"/>
                  <a:gd name="connsiteY278" fmla="*/ 311967 h 528825"/>
                  <a:gd name="connsiteX279" fmla="*/ 108029 w 252098"/>
                  <a:gd name="connsiteY279" fmla="*/ 310593 h 528825"/>
                  <a:gd name="connsiteX280" fmla="*/ 114213 w 252098"/>
                  <a:gd name="connsiteY280" fmla="*/ 309631 h 528825"/>
                  <a:gd name="connsiteX281" fmla="*/ 120397 w 252098"/>
                  <a:gd name="connsiteY281" fmla="*/ 312791 h 5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252098" h="528825">
                    <a:moveTo>
                      <a:pt x="120397" y="312791"/>
                    </a:moveTo>
                    <a:cubicBezTo>
                      <a:pt x="120397" y="312791"/>
                      <a:pt x="128506" y="299049"/>
                      <a:pt x="133865" y="300148"/>
                    </a:cubicBezTo>
                    <a:cubicBezTo>
                      <a:pt x="139225" y="301248"/>
                      <a:pt x="142661" y="305096"/>
                      <a:pt x="146921" y="307020"/>
                    </a:cubicBezTo>
                    <a:cubicBezTo>
                      <a:pt x="151181" y="308944"/>
                      <a:pt x="162725" y="303584"/>
                      <a:pt x="166848" y="305096"/>
                    </a:cubicBezTo>
                    <a:cubicBezTo>
                      <a:pt x="171108" y="306607"/>
                      <a:pt x="167260" y="311692"/>
                      <a:pt x="170695" y="314303"/>
                    </a:cubicBezTo>
                    <a:cubicBezTo>
                      <a:pt x="174131" y="317052"/>
                      <a:pt x="179491" y="321587"/>
                      <a:pt x="184850" y="321999"/>
                    </a:cubicBezTo>
                    <a:cubicBezTo>
                      <a:pt x="190210" y="322411"/>
                      <a:pt x="193371" y="321999"/>
                      <a:pt x="196394" y="326672"/>
                    </a:cubicBezTo>
                    <a:cubicBezTo>
                      <a:pt x="199418" y="331344"/>
                      <a:pt x="199143" y="333955"/>
                      <a:pt x="203265" y="337391"/>
                    </a:cubicBezTo>
                    <a:cubicBezTo>
                      <a:pt x="207526" y="340826"/>
                      <a:pt x="218245" y="348522"/>
                      <a:pt x="222505" y="348935"/>
                    </a:cubicBezTo>
                    <a:cubicBezTo>
                      <a:pt x="226765" y="349347"/>
                      <a:pt x="233225" y="347835"/>
                      <a:pt x="237897" y="350034"/>
                    </a:cubicBezTo>
                    <a:cubicBezTo>
                      <a:pt x="242569" y="352370"/>
                      <a:pt x="252876" y="359654"/>
                      <a:pt x="252052" y="364189"/>
                    </a:cubicBezTo>
                    <a:cubicBezTo>
                      <a:pt x="251227" y="368724"/>
                      <a:pt x="246280" y="374496"/>
                      <a:pt x="245455" y="376832"/>
                    </a:cubicBezTo>
                    <a:cubicBezTo>
                      <a:pt x="244631" y="379168"/>
                      <a:pt x="246555" y="386040"/>
                      <a:pt x="245868" y="392911"/>
                    </a:cubicBezTo>
                    <a:cubicBezTo>
                      <a:pt x="245043" y="399782"/>
                      <a:pt x="246967" y="411739"/>
                      <a:pt x="243944" y="413250"/>
                    </a:cubicBezTo>
                    <a:cubicBezTo>
                      <a:pt x="240920" y="414762"/>
                      <a:pt x="235148" y="414075"/>
                      <a:pt x="232400" y="417098"/>
                    </a:cubicBezTo>
                    <a:cubicBezTo>
                      <a:pt x="229651" y="420122"/>
                      <a:pt x="225529" y="419709"/>
                      <a:pt x="225529" y="422458"/>
                    </a:cubicBezTo>
                    <a:cubicBezTo>
                      <a:pt x="225529" y="425069"/>
                      <a:pt x="226628" y="427130"/>
                      <a:pt x="227040" y="430154"/>
                    </a:cubicBezTo>
                    <a:cubicBezTo>
                      <a:pt x="227453" y="433177"/>
                      <a:pt x="228140" y="438537"/>
                      <a:pt x="226628" y="440873"/>
                    </a:cubicBezTo>
                    <a:cubicBezTo>
                      <a:pt x="225116" y="443209"/>
                      <a:pt x="221268" y="447332"/>
                      <a:pt x="221268" y="447332"/>
                    </a:cubicBezTo>
                    <a:cubicBezTo>
                      <a:pt x="221268" y="447332"/>
                      <a:pt x="225529" y="450768"/>
                      <a:pt x="223605" y="452279"/>
                    </a:cubicBezTo>
                    <a:cubicBezTo>
                      <a:pt x="221681" y="453791"/>
                      <a:pt x="215909" y="458876"/>
                      <a:pt x="215909" y="458876"/>
                    </a:cubicBezTo>
                    <a:cubicBezTo>
                      <a:pt x="215909" y="458876"/>
                      <a:pt x="220169" y="463548"/>
                      <a:pt x="218245" y="467259"/>
                    </a:cubicBezTo>
                    <a:cubicBezTo>
                      <a:pt x="216321" y="471107"/>
                      <a:pt x="210961" y="473031"/>
                      <a:pt x="210961" y="473031"/>
                    </a:cubicBezTo>
                    <a:lnTo>
                      <a:pt x="211786" y="478803"/>
                    </a:lnTo>
                    <a:lnTo>
                      <a:pt x="208763" y="481826"/>
                    </a:lnTo>
                    <a:lnTo>
                      <a:pt x="212611" y="482925"/>
                    </a:lnTo>
                    <a:lnTo>
                      <a:pt x="213023" y="486361"/>
                    </a:lnTo>
                    <a:lnTo>
                      <a:pt x="211923" y="487873"/>
                    </a:lnTo>
                    <a:lnTo>
                      <a:pt x="212336" y="491308"/>
                    </a:lnTo>
                    <a:lnTo>
                      <a:pt x="211236" y="496256"/>
                    </a:lnTo>
                    <a:cubicBezTo>
                      <a:pt x="211236" y="496256"/>
                      <a:pt x="214672" y="501203"/>
                      <a:pt x="216184" y="502715"/>
                    </a:cubicBezTo>
                    <a:cubicBezTo>
                      <a:pt x="217695" y="504227"/>
                      <a:pt x="215771" y="507662"/>
                      <a:pt x="218520" y="513022"/>
                    </a:cubicBezTo>
                    <a:cubicBezTo>
                      <a:pt x="221268" y="518381"/>
                      <a:pt x="231163" y="528826"/>
                      <a:pt x="231163" y="528826"/>
                    </a:cubicBezTo>
                    <a:cubicBezTo>
                      <a:pt x="231163" y="528826"/>
                      <a:pt x="214672" y="526902"/>
                      <a:pt x="211511" y="523879"/>
                    </a:cubicBezTo>
                    <a:cubicBezTo>
                      <a:pt x="208488" y="520855"/>
                      <a:pt x="208488" y="514671"/>
                      <a:pt x="205739" y="514259"/>
                    </a:cubicBezTo>
                    <a:cubicBezTo>
                      <a:pt x="202991" y="513846"/>
                      <a:pt x="198043" y="511235"/>
                      <a:pt x="198043" y="508074"/>
                    </a:cubicBezTo>
                    <a:cubicBezTo>
                      <a:pt x="198043" y="505051"/>
                      <a:pt x="197631" y="502715"/>
                      <a:pt x="195707" y="501890"/>
                    </a:cubicBezTo>
                    <a:cubicBezTo>
                      <a:pt x="193783" y="501066"/>
                      <a:pt x="196119" y="494194"/>
                      <a:pt x="194195" y="493782"/>
                    </a:cubicBezTo>
                    <a:cubicBezTo>
                      <a:pt x="192271" y="493370"/>
                      <a:pt x="188836" y="490346"/>
                      <a:pt x="187324" y="486911"/>
                    </a:cubicBezTo>
                    <a:cubicBezTo>
                      <a:pt x="185812" y="483475"/>
                      <a:pt x="183064" y="476192"/>
                      <a:pt x="183064" y="476192"/>
                    </a:cubicBezTo>
                    <a:lnTo>
                      <a:pt x="183064" y="471931"/>
                    </a:lnTo>
                    <a:cubicBezTo>
                      <a:pt x="183064" y="471931"/>
                      <a:pt x="180041" y="471931"/>
                      <a:pt x="178804" y="467259"/>
                    </a:cubicBezTo>
                    <a:cubicBezTo>
                      <a:pt x="177704" y="462724"/>
                      <a:pt x="178391" y="456952"/>
                      <a:pt x="176880" y="453791"/>
                    </a:cubicBezTo>
                    <a:cubicBezTo>
                      <a:pt x="175368" y="450768"/>
                      <a:pt x="172207" y="449119"/>
                      <a:pt x="171108" y="445683"/>
                    </a:cubicBezTo>
                    <a:cubicBezTo>
                      <a:pt x="170008" y="442247"/>
                      <a:pt x="171108" y="436063"/>
                      <a:pt x="168771" y="432627"/>
                    </a:cubicBezTo>
                    <a:cubicBezTo>
                      <a:pt x="166435" y="429192"/>
                      <a:pt x="164924" y="426443"/>
                      <a:pt x="164924" y="422595"/>
                    </a:cubicBezTo>
                    <a:cubicBezTo>
                      <a:pt x="164924" y="418747"/>
                      <a:pt x="163824" y="412288"/>
                      <a:pt x="162587" y="411464"/>
                    </a:cubicBezTo>
                    <a:cubicBezTo>
                      <a:pt x="161488" y="410639"/>
                      <a:pt x="159152" y="410639"/>
                      <a:pt x="158739" y="408715"/>
                    </a:cubicBezTo>
                    <a:cubicBezTo>
                      <a:pt x="158327" y="406791"/>
                      <a:pt x="157915" y="402256"/>
                      <a:pt x="154891" y="400332"/>
                    </a:cubicBezTo>
                    <a:cubicBezTo>
                      <a:pt x="151868" y="398408"/>
                      <a:pt x="149532" y="397996"/>
                      <a:pt x="144859" y="395385"/>
                    </a:cubicBezTo>
                    <a:cubicBezTo>
                      <a:pt x="140187" y="392636"/>
                      <a:pt x="135652" y="394973"/>
                      <a:pt x="130704" y="390712"/>
                    </a:cubicBezTo>
                    <a:cubicBezTo>
                      <a:pt x="125757" y="386452"/>
                      <a:pt x="118061" y="377244"/>
                      <a:pt x="114900" y="372297"/>
                    </a:cubicBezTo>
                    <a:cubicBezTo>
                      <a:pt x="111877" y="367350"/>
                      <a:pt x="112976" y="365838"/>
                      <a:pt x="112976" y="362265"/>
                    </a:cubicBezTo>
                    <a:cubicBezTo>
                      <a:pt x="112976" y="358829"/>
                      <a:pt x="117649" y="356493"/>
                      <a:pt x="116000" y="354157"/>
                    </a:cubicBezTo>
                    <a:cubicBezTo>
                      <a:pt x="114488" y="351821"/>
                      <a:pt x="110640" y="349484"/>
                      <a:pt x="112152" y="345636"/>
                    </a:cubicBezTo>
                    <a:cubicBezTo>
                      <a:pt x="113664" y="341788"/>
                      <a:pt x="116000" y="337528"/>
                      <a:pt x="117924" y="332581"/>
                    </a:cubicBezTo>
                    <a:cubicBezTo>
                      <a:pt x="119848" y="327634"/>
                      <a:pt x="119848" y="321862"/>
                      <a:pt x="117099" y="319938"/>
                    </a:cubicBezTo>
                    <a:cubicBezTo>
                      <a:pt x="114351" y="318014"/>
                      <a:pt x="110915" y="316502"/>
                      <a:pt x="110915" y="316502"/>
                    </a:cubicBezTo>
                    <a:lnTo>
                      <a:pt x="111327" y="320350"/>
                    </a:lnTo>
                    <a:lnTo>
                      <a:pt x="106380" y="319938"/>
                    </a:lnTo>
                    <a:cubicBezTo>
                      <a:pt x="106380" y="319938"/>
                      <a:pt x="103357" y="314990"/>
                      <a:pt x="100608" y="314578"/>
                    </a:cubicBezTo>
                    <a:cubicBezTo>
                      <a:pt x="97859" y="314166"/>
                      <a:pt x="92500" y="314578"/>
                      <a:pt x="92500" y="314578"/>
                    </a:cubicBezTo>
                    <a:lnTo>
                      <a:pt x="90576" y="313066"/>
                    </a:lnTo>
                    <a:cubicBezTo>
                      <a:pt x="90576" y="313066"/>
                      <a:pt x="89751" y="304683"/>
                      <a:pt x="84804" y="301110"/>
                    </a:cubicBezTo>
                    <a:cubicBezTo>
                      <a:pt x="79857" y="297675"/>
                      <a:pt x="69824" y="293414"/>
                      <a:pt x="66389" y="294239"/>
                    </a:cubicBezTo>
                    <a:cubicBezTo>
                      <a:pt x="62953" y="295063"/>
                      <a:pt x="49073" y="293827"/>
                      <a:pt x="44538" y="291490"/>
                    </a:cubicBezTo>
                    <a:cubicBezTo>
                      <a:pt x="39865" y="289154"/>
                      <a:pt x="37941" y="283382"/>
                      <a:pt x="35331" y="282695"/>
                    </a:cubicBezTo>
                    <a:cubicBezTo>
                      <a:pt x="32582" y="281871"/>
                      <a:pt x="29146" y="284619"/>
                      <a:pt x="28734" y="281871"/>
                    </a:cubicBezTo>
                    <a:cubicBezTo>
                      <a:pt x="28322" y="279122"/>
                      <a:pt x="31070" y="275686"/>
                      <a:pt x="29146" y="271838"/>
                    </a:cubicBezTo>
                    <a:cubicBezTo>
                      <a:pt x="27222" y="267990"/>
                      <a:pt x="24886" y="265517"/>
                      <a:pt x="24886" y="265517"/>
                    </a:cubicBezTo>
                    <a:cubicBezTo>
                      <a:pt x="24886" y="265517"/>
                      <a:pt x="22412" y="263180"/>
                      <a:pt x="22412" y="261806"/>
                    </a:cubicBezTo>
                    <a:cubicBezTo>
                      <a:pt x="22412" y="260432"/>
                      <a:pt x="21313" y="256996"/>
                      <a:pt x="20488" y="255485"/>
                    </a:cubicBezTo>
                    <a:cubicBezTo>
                      <a:pt x="19664" y="253973"/>
                      <a:pt x="17190" y="251087"/>
                      <a:pt x="16091" y="249988"/>
                    </a:cubicBezTo>
                    <a:cubicBezTo>
                      <a:pt x="14991" y="248888"/>
                      <a:pt x="15678" y="245315"/>
                      <a:pt x="14717" y="244078"/>
                    </a:cubicBezTo>
                    <a:cubicBezTo>
                      <a:pt x="13754" y="242704"/>
                      <a:pt x="8807" y="236657"/>
                      <a:pt x="8807" y="236657"/>
                    </a:cubicBezTo>
                    <a:cubicBezTo>
                      <a:pt x="8807" y="236657"/>
                      <a:pt x="7708" y="238719"/>
                      <a:pt x="7845" y="240505"/>
                    </a:cubicBezTo>
                    <a:cubicBezTo>
                      <a:pt x="7983" y="242154"/>
                      <a:pt x="9769" y="246002"/>
                      <a:pt x="11281" y="247514"/>
                    </a:cubicBezTo>
                    <a:cubicBezTo>
                      <a:pt x="12793" y="249026"/>
                      <a:pt x="14579" y="251224"/>
                      <a:pt x="14304" y="253423"/>
                    </a:cubicBezTo>
                    <a:cubicBezTo>
                      <a:pt x="14167" y="255759"/>
                      <a:pt x="15129" y="258371"/>
                      <a:pt x="16091" y="259745"/>
                    </a:cubicBezTo>
                    <a:cubicBezTo>
                      <a:pt x="17053" y="261119"/>
                      <a:pt x="19389" y="264142"/>
                      <a:pt x="17877" y="264555"/>
                    </a:cubicBezTo>
                    <a:cubicBezTo>
                      <a:pt x="16366" y="264967"/>
                      <a:pt x="13205" y="263455"/>
                      <a:pt x="12380" y="261669"/>
                    </a:cubicBezTo>
                    <a:cubicBezTo>
                      <a:pt x="11418" y="259882"/>
                      <a:pt x="9082" y="256996"/>
                      <a:pt x="8120" y="255897"/>
                    </a:cubicBezTo>
                    <a:cubicBezTo>
                      <a:pt x="7158" y="254797"/>
                      <a:pt x="6608" y="252049"/>
                      <a:pt x="6334" y="250675"/>
                    </a:cubicBezTo>
                    <a:cubicBezTo>
                      <a:pt x="6196" y="249300"/>
                      <a:pt x="4272" y="248064"/>
                      <a:pt x="3997" y="246689"/>
                    </a:cubicBezTo>
                    <a:cubicBezTo>
                      <a:pt x="3860" y="245315"/>
                      <a:pt x="4410" y="241879"/>
                      <a:pt x="2898" y="240505"/>
                    </a:cubicBezTo>
                    <a:cubicBezTo>
                      <a:pt x="1386" y="239131"/>
                      <a:pt x="974" y="234321"/>
                      <a:pt x="561" y="232260"/>
                    </a:cubicBezTo>
                    <a:cubicBezTo>
                      <a:pt x="149" y="230198"/>
                      <a:pt x="424" y="222090"/>
                      <a:pt x="424" y="222090"/>
                    </a:cubicBezTo>
                    <a:cubicBezTo>
                      <a:pt x="424" y="222090"/>
                      <a:pt x="-950" y="214257"/>
                      <a:pt x="1249" y="209034"/>
                    </a:cubicBezTo>
                    <a:cubicBezTo>
                      <a:pt x="3310" y="203812"/>
                      <a:pt x="4547" y="195017"/>
                      <a:pt x="4547" y="190619"/>
                    </a:cubicBezTo>
                    <a:cubicBezTo>
                      <a:pt x="4547" y="186222"/>
                      <a:pt x="9907" y="172342"/>
                      <a:pt x="10868" y="169868"/>
                    </a:cubicBezTo>
                    <a:cubicBezTo>
                      <a:pt x="11831" y="167394"/>
                      <a:pt x="10044" y="160248"/>
                      <a:pt x="11968" y="157362"/>
                    </a:cubicBezTo>
                    <a:cubicBezTo>
                      <a:pt x="13892" y="154476"/>
                      <a:pt x="18290" y="141970"/>
                      <a:pt x="20351" y="137023"/>
                    </a:cubicBezTo>
                    <a:cubicBezTo>
                      <a:pt x="22412" y="132076"/>
                      <a:pt x="25711" y="127815"/>
                      <a:pt x="26260" y="125342"/>
                    </a:cubicBezTo>
                    <a:cubicBezTo>
                      <a:pt x="26810" y="122868"/>
                      <a:pt x="26810" y="119982"/>
                      <a:pt x="27634" y="117921"/>
                    </a:cubicBezTo>
                    <a:cubicBezTo>
                      <a:pt x="28459" y="115859"/>
                      <a:pt x="46324" y="86587"/>
                      <a:pt x="57044" y="72433"/>
                    </a:cubicBezTo>
                    <a:cubicBezTo>
                      <a:pt x="67763" y="58278"/>
                      <a:pt x="80131" y="44947"/>
                      <a:pt x="80131" y="44947"/>
                    </a:cubicBezTo>
                    <a:cubicBezTo>
                      <a:pt x="80131" y="44947"/>
                      <a:pt x="81093" y="45085"/>
                      <a:pt x="80269" y="46734"/>
                    </a:cubicBezTo>
                    <a:cubicBezTo>
                      <a:pt x="79444" y="48245"/>
                      <a:pt x="78208" y="51956"/>
                      <a:pt x="79444" y="52506"/>
                    </a:cubicBezTo>
                    <a:cubicBezTo>
                      <a:pt x="80819" y="53055"/>
                      <a:pt x="83842" y="54292"/>
                      <a:pt x="85628" y="52368"/>
                    </a:cubicBezTo>
                    <a:cubicBezTo>
                      <a:pt x="87278" y="50444"/>
                      <a:pt x="86041" y="48108"/>
                      <a:pt x="84804" y="47558"/>
                    </a:cubicBezTo>
                    <a:cubicBezTo>
                      <a:pt x="83567" y="47009"/>
                      <a:pt x="82330" y="46459"/>
                      <a:pt x="81918" y="44535"/>
                    </a:cubicBezTo>
                    <a:cubicBezTo>
                      <a:pt x="81506" y="42611"/>
                      <a:pt x="87827" y="37114"/>
                      <a:pt x="91400" y="33816"/>
                    </a:cubicBezTo>
                    <a:cubicBezTo>
                      <a:pt x="94836" y="30517"/>
                      <a:pt x="100196" y="25982"/>
                      <a:pt x="100196" y="25982"/>
                    </a:cubicBezTo>
                    <a:cubicBezTo>
                      <a:pt x="100196" y="25982"/>
                      <a:pt x="102532" y="27906"/>
                      <a:pt x="102532" y="29281"/>
                    </a:cubicBezTo>
                    <a:cubicBezTo>
                      <a:pt x="102532" y="30655"/>
                      <a:pt x="104456" y="34228"/>
                      <a:pt x="105830" y="34915"/>
                    </a:cubicBezTo>
                    <a:cubicBezTo>
                      <a:pt x="107204" y="35465"/>
                      <a:pt x="108716" y="35053"/>
                      <a:pt x="109816" y="34778"/>
                    </a:cubicBezTo>
                    <a:cubicBezTo>
                      <a:pt x="110915" y="34365"/>
                      <a:pt x="109266" y="30655"/>
                      <a:pt x="111190" y="29006"/>
                    </a:cubicBezTo>
                    <a:cubicBezTo>
                      <a:pt x="113114" y="27357"/>
                      <a:pt x="116275" y="26257"/>
                      <a:pt x="116962" y="23646"/>
                    </a:cubicBezTo>
                    <a:cubicBezTo>
                      <a:pt x="117649" y="21035"/>
                      <a:pt x="117786" y="17187"/>
                      <a:pt x="116824" y="15401"/>
                    </a:cubicBezTo>
                    <a:cubicBezTo>
                      <a:pt x="115862" y="13614"/>
                      <a:pt x="116687" y="12515"/>
                      <a:pt x="118473" y="11003"/>
                    </a:cubicBezTo>
                    <a:cubicBezTo>
                      <a:pt x="120260" y="9629"/>
                      <a:pt x="132079" y="696"/>
                      <a:pt x="134415" y="146"/>
                    </a:cubicBezTo>
                    <a:cubicBezTo>
                      <a:pt x="136889" y="-403"/>
                      <a:pt x="140462" y="696"/>
                      <a:pt x="140462" y="1795"/>
                    </a:cubicBezTo>
                    <a:cubicBezTo>
                      <a:pt x="140462" y="2895"/>
                      <a:pt x="136201" y="6468"/>
                      <a:pt x="136201" y="7292"/>
                    </a:cubicBezTo>
                    <a:cubicBezTo>
                      <a:pt x="136201" y="8117"/>
                      <a:pt x="137576" y="9079"/>
                      <a:pt x="137988" y="10178"/>
                    </a:cubicBezTo>
                    <a:cubicBezTo>
                      <a:pt x="138400" y="11278"/>
                      <a:pt x="136339" y="11827"/>
                      <a:pt x="136751" y="13064"/>
                    </a:cubicBezTo>
                    <a:cubicBezTo>
                      <a:pt x="137163" y="14301"/>
                      <a:pt x="137851" y="15401"/>
                      <a:pt x="139774" y="14301"/>
                    </a:cubicBezTo>
                    <a:cubicBezTo>
                      <a:pt x="141698" y="13339"/>
                      <a:pt x="149257" y="6330"/>
                      <a:pt x="151456" y="6056"/>
                    </a:cubicBezTo>
                    <a:cubicBezTo>
                      <a:pt x="153655" y="5781"/>
                      <a:pt x="156128" y="7018"/>
                      <a:pt x="154891" y="8942"/>
                    </a:cubicBezTo>
                    <a:cubicBezTo>
                      <a:pt x="153792" y="11003"/>
                      <a:pt x="147608" y="18012"/>
                      <a:pt x="146096" y="20623"/>
                    </a:cubicBezTo>
                    <a:cubicBezTo>
                      <a:pt x="144585" y="23234"/>
                      <a:pt x="144997" y="25158"/>
                      <a:pt x="144997" y="26944"/>
                    </a:cubicBezTo>
                    <a:cubicBezTo>
                      <a:pt x="144997" y="28731"/>
                      <a:pt x="141286" y="30243"/>
                      <a:pt x="140874" y="32854"/>
                    </a:cubicBezTo>
                    <a:cubicBezTo>
                      <a:pt x="140462" y="35465"/>
                      <a:pt x="141011" y="37664"/>
                      <a:pt x="139912" y="39725"/>
                    </a:cubicBezTo>
                    <a:cubicBezTo>
                      <a:pt x="138813" y="41786"/>
                      <a:pt x="133453" y="44123"/>
                      <a:pt x="132079" y="43848"/>
                    </a:cubicBezTo>
                    <a:cubicBezTo>
                      <a:pt x="130704" y="43573"/>
                      <a:pt x="126169" y="41237"/>
                      <a:pt x="125207" y="41512"/>
                    </a:cubicBezTo>
                    <a:cubicBezTo>
                      <a:pt x="124245" y="41786"/>
                      <a:pt x="122734" y="43573"/>
                      <a:pt x="124383" y="44810"/>
                    </a:cubicBezTo>
                    <a:cubicBezTo>
                      <a:pt x="126032" y="46047"/>
                      <a:pt x="125207" y="48245"/>
                      <a:pt x="126994" y="49757"/>
                    </a:cubicBezTo>
                    <a:cubicBezTo>
                      <a:pt x="128918" y="51269"/>
                      <a:pt x="132491" y="52781"/>
                      <a:pt x="134690" y="50169"/>
                    </a:cubicBezTo>
                    <a:cubicBezTo>
                      <a:pt x="136889" y="47421"/>
                      <a:pt x="140462" y="42199"/>
                      <a:pt x="143348" y="40412"/>
                    </a:cubicBezTo>
                    <a:cubicBezTo>
                      <a:pt x="146234" y="38626"/>
                      <a:pt x="150081" y="37801"/>
                      <a:pt x="151044" y="34915"/>
                    </a:cubicBezTo>
                    <a:cubicBezTo>
                      <a:pt x="152005" y="32029"/>
                      <a:pt x="151868" y="27219"/>
                      <a:pt x="153792" y="24883"/>
                    </a:cubicBezTo>
                    <a:cubicBezTo>
                      <a:pt x="155716" y="22409"/>
                      <a:pt x="160114" y="16500"/>
                      <a:pt x="162450" y="13614"/>
                    </a:cubicBezTo>
                    <a:cubicBezTo>
                      <a:pt x="164924" y="10728"/>
                      <a:pt x="166710" y="9216"/>
                      <a:pt x="168359" y="9216"/>
                    </a:cubicBezTo>
                    <a:cubicBezTo>
                      <a:pt x="170008" y="9354"/>
                      <a:pt x="175368" y="11415"/>
                      <a:pt x="176605" y="11690"/>
                    </a:cubicBezTo>
                    <a:cubicBezTo>
                      <a:pt x="177704" y="11965"/>
                      <a:pt x="182377" y="11278"/>
                      <a:pt x="181965" y="12652"/>
                    </a:cubicBezTo>
                    <a:cubicBezTo>
                      <a:pt x="181552" y="14026"/>
                      <a:pt x="177979" y="17874"/>
                      <a:pt x="175505" y="18287"/>
                    </a:cubicBezTo>
                    <a:cubicBezTo>
                      <a:pt x="173032" y="18699"/>
                      <a:pt x="165748" y="21447"/>
                      <a:pt x="165198" y="23784"/>
                    </a:cubicBezTo>
                    <a:cubicBezTo>
                      <a:pt x="164649" y="26120"/>
                      <a:pt x="164511" y="29693"/>
                      <a:pt x="163549" y="32579"/>
                    </a:cubicBezTo>
                    <a:cubicBezTo>
                      <a:pt x="162587" y="35465"/>
                      <a:pt x="162312" y="39038"/>
                      <a:pt x="160114" y="40275"/>
                    </a:cubicBezTo>
                    <a:cubicBezTo>
                      <a:pt x="157915" y="41374"/>
                      <a:pt x="156678" y="41237"/>
                      <a:pt x="157090" y="42886"/>
                    </a:cubicBezTo>
                    <a:cubicBezTo>
                      <a:pt x="157503" y="44398"/>
                      <a:pt x="161076" y="45360"/>
                      <a:pt x="160526" y="46596"/>
                    </a:cubicBezTo>
                    <a:cubicBezTo>
                      <a:pt x="159976" y="47833"/>
                      <a:pt x="157228" y="52093"/>
                      <a:pt x="157915" y="52368"/>
                    </a:cubicBezTo>
                    <a:cubicBezTo>
                      <a:pt x="158602" y="52643"/>
                      <a:pt x="159701" y="53193"/>
                      <a:pt x="161213" y="51681"/>
                    </a:cubicBezTo>
                    <a:cubicBezTo>
                      <a:pt x="162725" y="50307"/>
                      <a:pt x="169184" y="43573"/>
                      <a:pt x="169734" y="42061"/>
                    </a:cubicBezTo>
                    <a:cubicBezTo>
                      <a:pt x="170421" y="40550"/>
                      <a:pt x="169459" y="39450"/>
                      <a:pt x="167947" y="38626"/>
                    </a:cubicBezTo>
                    <a:cubicBezTo>
                      <a:pt x="166435" y="37801"/>
                      <a:pt x="166160" y="34778"/>
                      <a:pt x="167672" y="34228"/>
                    </a:cubicBezTo>
                    <a:cubicBezTo>
                      <a:pt x="169184" y="33541"/>
                      <a:pt x="169596" y="33541"/>
                      <a:pt x="169871" y="31479"/>
                    </a:cubicBezTo>
                    <a:cubicBezTo>
                      <a:pt x="170146" y="29418"/>
                      <a:pt x="170970" y="25708"/>
                      <a:pt x="173307" y="23784"/>
                    </a:cubicBezTo>
                    <a:cubicBezTo>
                      <a:pt x="175643" y="21860"/>
                      <a:pt x="182926" y="16500"/>
                      <a:pt x="185812" y="15813"/>
                    </a:cubicBezTo>
                    <a:cubicBezTo>
                      <a:pt x="188698" y="15126"/>
                      <a:pt x="189385" y="14988"/>
                      <a:pt x="190760" y="16500"/>
                    </a:cubicBezTo>
                    <a:cubicBezTo>
                      <a:pt x="192134" y="17874"/>
                      <a:pt x="192134" y="19798"/>
                      <a:pt x="193921" y="18974"/>
                    </a:cubicBezTo>
                    <a:cubicBezTo>
                      <a:pt x="195707" y="18149"/>
                      <a:pt x="199005" y="16637"/>
                      <a:pt x="199967" y="18287"/>
                    </a:cubicBezTo>
                    <a:cubicBezTo>
                      <a:pt x="200792" y="19936"/>
                      <a:pt x="202441" y="23784"/>
                      <a:pt x="201067" y="27357"/>
                    </a:cubicBezTo>
                    <a:cubicBezTo>
                      <a:pt x="199692" y="30930"/>
                      <a:pt x="198181" y="33816"/>
                      <a:pt x="199830" y="34091"/>
                    </a:cubicBezTo>
                    <a:cubicBezTo>
                      <a:pt x="201479" y="34503"/>
                      <a:pt x="203953" y="32854"/>
                      <a:pt x="204502" y="34640"/>
                    </a:cubicBezTo>
                    <a:cubicBezTo>
                      <a:pt x="205190" y="36427"/>
                      <a:pt x="204640" y="39038"/>
                      <a:pt x="203678" y="39450"/>
                    </a:cubicBezTo>
                    <a:cubicBezTo>
                      <a:pt x="202853" y="40000"/>
                      <a:pt x="201204" y="42336"/>
                      <a:pt x="202716" y="41924"/>
                    </a:cubicBezTo>
                    <a:cubicBezTo>
                      <a:pt x="204228" y="41512"/>
                      <a:pt x="206839" y="39450"/>
                      <a:pt x="207526" y="41512"/>
                    </a:cubicBezTo>
                    <a:cubicBezTo>
                      <a:pt x="208350" y="43573"/>
                      <a:pt x="209862" y="48520"/>
                      <a:pt x="208213" y="50444"/>
                    </a:cubicBezTo>
                    <a:cubicBezTo>
                      <a:pt x="206564" y="52368"/>
                      <a:pt x="203540" y="54842"/>
                      <a:pt x="203540" y="54842"/>
                    </a:cubicBezTo>
                    <a:cubicBezTo>
                      <a:pt x="203540" y="54842"/>
                      <a:pt x="207526" y="57590"/>
                      <a:pt x="206976" y="60889"/>
                    </a:cubicBezTo>
                    <a:cubicBezTo>
                      <a:pt x="206426" y="64187"/>
                      <a:pt x="205052" y="67348"/>
                      <a:pt x="206426" y="68035"/>
                    </a:cubicBezTo>
                    <a:cubicBezTo>
                      <a:pt x="207801" y="68859"/>
                      <a:pt x="209999" y="68172"/>
                      <a:pt x="210412" y="69409"/>
                    </a:cubicBezTo>
                    <a:cubicBezTo>
                      <a:pt x="210824" y="70646"/>
                      <a:pt x="206839" y="73532"/>
                      <a:pt x="205877" y="75044"/>
                    </a:cubicBezTo>
                    <a:cubicBezTo>
                      <a:pt x="205052" y="76555"/>
                      <a:pt x="202304" y="82327"/>
                      <a:pt x="201067" y="80816"/>
                    </a:cubicBezTo>
                    <a:cubicBezTo>
                      <a:pt x="199830" y="79304"/>
                      <a:pt x="198181" y="72845"/>
                      <a:pt x="196807" y="72845"/>
                    </a:cubicBezTo>
                    <a:cubicBezTo>
                      <a:pt x="195432" y="72845"/>
                      <a:pt x="193096" y="73669"/>
                      <a:pt x="193921" y="76006"/>
                    </a:cubicBezTo>
                    <a:cubicBezTo>
                      <a:pt x="194745" y="78342"/>
                      <a:pt x="196944" y="81365"/>
                      <a:pt x="196257" y="83839"/>
                    </a:cubicBezTo>
                    <a:cubicBezTo>
                      <a:pt x="195432" y="86313"/>
                      <a:pt x="189385" y="92222"/>
                      <a:pt x="187049" y="93047"/>
                    </a:cubicBezTo>
                    <a:cubicBezTo>
                      <a:pt x="184713" y="93871"/>
                      <a:pt x="183751" y="90848"/>
                      <a:pt x="181277" y="88649"/>
                    </a:cubicBezTo>
                    <a:cubicBezTo>
                      <a:pt x="178804" y="86313"/>
                      <a:pt x="176055" y="85076"/>
                      <a:pt x="175643" y="82740"/>
                    </a:cubicBezTo>
                    <a:cubicBezTo>
                      <a:pt x="175231" y="80403"/>
                      <a:pt x="175643" y="77930"/>
                      <a:pt x="174681" y="77930"/>
                    </a:cubicBezTo>
                    <a:cubicBezTo>
                      <a:pt x="173581" y="77930"/>
                      <a:pt x="173719" y="80678"/>
                      <a:pt x="171658" y="80678"/>
                    </a:cubicBezTo>
                    <a:cubicBezTo>
                      <a:pt x="169596" y="80678"/>
                      <a:pt x="167535" y="79029"/>
                      <a:pt x="167535" y="77380"/>
                    </a:cubicBezTo>
                    <a:cubicBezTo>
                      <a:pt x="167535" y="75731"/>
                      <a:pt x="170008" y="71333"/>
                      <a:pt x="172070" y="71608"/>
                    </a:cubicBezTo>
                    <a:cubicBezTo>
                      <a:pt x="174131" y="71883"/>
                      <a:pt x="174269" y="75456"/>
                      <a:pt x="175643" y="74494"/>
                    </a:cubicBezTo>
                    <a:cubicBezTo>
                      <a:pt x="177017" y="73532"/>
                      <a:pt x="179216" y="68035"/>
                      <a:pt x="181827" y="66386"/>
                    </a:cubicBezTo>
                    <a:cubicBezTo>
                      <a:pt x="184438" y="64737"/>
                      <a:pt x="188149" y="62400"/>
                      <a:pt x="187874" y="59652"/>
                    </a:cubicBezTo>
                    <a:cubicBezTo>
                      <a:pt x="187599" y="56766"/>
                      <a:pt x="185950" y="47146"/>
                      <a:pt x="183614" y="45772"/>
                    </a:cubicBezTo>
                    <a:cubicBezTo>
                      <a:pt x="181277" y="44398"/>
                      <a:pt x="178254" y="42886"/>
                      <a:pt x="176467" y="45497"/>
                    </a:cubicBezTo>
                    <a:cubicBezTo>
                      <a:pt x="174681" y="48245"/>
                      <a:pt x="171245" y="53055"/>
                      <a:pt x="170558" y="55667"/>
                    </a:cubicBezTo>
                    <a:cubicBezTo>
                      <a:pt x="169871" y="58278"/>
                      <a:pt x="168634" y="63912"/>
                      <a:pt x="167947" y="66523"/>
                    </a:cubicBezTo>
                    <a:cubicBezTo>
                      <a:pt x="167122" y="69134"/>
                      <a:pt x="164374" y="69134"/>
                      <a:pt x="161900" y="69409"/>
                    </a:cubicBezTo>
                    <a:cubicBezTo>
                      <a:pt x="159427" y="69684"/>
                      <a:pt x="154617" y="69684"/>
                      <a:pt x="154617" y="69684"/>
                    </a:cubicBezTo>
                    <a:cubicBezTo>
                      <a:pt x="154617" y="69684"/>
                      <a:pt x="154617" y="72295"/>
                      <a:pt x="156128" y="73257"/>
                    </a:cubicBezTo>
                    <a:cubicBezTo>
                      <a:pt x="157640" y="74219"/>
                      <a:pt x="160251" y="76143"/>
                      <a:pt x="160938" y="77792"/>
                    </a:cubicBezTo>
                    <a:cubicBezTo>
                      <a:pt x="161763" y="79441"/>
                      <a:pt x="161076" y="82190"/>
                      <a:pt x="159289" y="82465"/>
                    </a:cubicBezTo>
                    <a:cubicBezTo>
                      <a:pt x="157503" y="82877"/>
                      <a:pt x="156403" y="82052"/>
                      <a:pt x="154617" y="81228"/>
                    </a:cubicBezTo>
                    <a:cubicBezTo>
                      <a:pt x="152968" y="80403"/>
                      <a:pt x="151181" y="80678"/>
                      <a:pt x="151044" y="81915"/>
                    </a:cubicBezTo>
                    <a:cubicBezTo>
                      <a:pt x="150906" y="83014"/>
                      <a:pt x="148845" y="86175"/>
                      <a:pt x="147470" y="84938"/>
                    </a:cubicBezTo>
                    <a:cubicBezTo>
                      <a:pt x="146096" y="83702"/>
                      <a:pt x="144997" y="79166"/>
                      <a:pt x="146646" y="76968"/>
                    </a:cubicBezTo>
                    <a:cubicBezTo>
                      <a:pt x="148295" y="74769"/>
                      <a:pt x="150769" y="69959"/>
                      <a:pt x="150769" y="69959"/>
                    </a:cubicBezTo>
                    <a:cubicBezTo>
                      <a:pt x="150769" y="69959"/>
                      <a:pt x="146371" y="69959"/>
                      <a:pt x="145272" y="72020"/>
                    </a:cubicBezTo>
                    <a:cubicBezTo>
                      <a:pt x="144172" y="74082"/>
                      <a:pt x="143073" y="76280"/>
                      <a:pt x="141836" y="76693"/>
                    </a:cubicBezTo>
                    <a:cubicBezTo>
                      <a:pt x="140599" y="77242"/>
                      <a:pt x="137026" y="76143"/>
                      <a:pt x="136614" y="77380"/>
                    </a:cubicBezTo>
                    <a:cubicBezTo>
                      <a:pt x="136201" y="78479"/>
                      <a:pt x="136614" y="80953"/>
                      <a:pt x="134278" y="82052"/>
                    </a:cubicBezTo>
                    <a:cubicBezTo>
                      <a:pt x="131941" y="83152"/>
                      <a:pt x="121772" y="88374"/>
                      <a:pt x="119298" y="92772"/>
                    </a:cubicBezTo>
                    <a:cubicBezTo>
                      <a:pt x="116824" y="97307"/>
                      <a:pt x="112014" y="108301"/>
                      <a:pt x="113801" y="110500"/>
                    </a:cubicBezTo>
                    <a:cubicBezTo>
                      <a:pt x="115588" y="112698"/>
                      <a:pt x="121497" y="112561"/>
                      <a:pt x="122321" y="115997"/>
                    </a:cubicBezTo>
                    <a:cubicBezTo>
                      <a:pt x="123146" y="119432"/>
                      <a:pt x="122184" y="119845"/>
                      <a:pt x="124383" y="121769"/>
                    </a:cubicBezTo>
                    <a:cubicBezTo>
                      <a:pt x="126582" y="123693"/>
                      <a:pt x="130430" y="124105"/>
                      <a:pt x="130567" y="127678"/>
                    </a:cubicBezTo>
                    <a:cubicBezTo>
                      <a:pt x="130704" y="131251"/>
                      <a:pt x="130979" y="135924"/>
                      <a:pt x="129880" y="136886"/>
                    </a:cubicBezTo>
                    <a:cubicBezTo>
                      <a:pt x="128918" y="137848"/>
                      <a:pt x="127956" y="142795"/>
                      <a:pt x="129742" y="143482"/>
                    </a:cubicBezTo>
                    <a:cubicBezTo>
                      <a:pt x="131529" y="144307"/>
                      <a:pt x="134415" y="142108"/>
                      <a:pt x="134965" y="139084"/>
                    </a:cubicBezTo>
                    <a:cubicBezTo>
                      <a:pt x="135652" y="136198"/>
                      <a:pt x="136064" y="131938"/>
                      <a:pt x="137988" y="129465"/>
                    </a:cubicBezTo>
                    <a:cubicBezTo>
                      <a:pt x="139912" y="126991"/>
                      <a:pt x="146921" y="121769"/>
                      <a:pt x="149120" y="120120"/>
                    </a:cubicBezTo>
                    <a:cubicBezTo>
                      <a:pt x="151318" y="118470"/>
                      <a:pt x="151318" y="115584"/>
                      <a:pt x="149669" y="114485"/>
                    </a:cubicBezTo>
                    <a:cubicBezTo>
                      <a:pt x="148020" y="113386"/>
                      <a:pt x="147333" y="109813"/>
                      <a:pt x="149120" y="107339"/>
                    </a:cubicBezTo>
                    <a:cubicBezTo>
                      <a:pt x="150906" y="104728"/>
                      <a:pt x="153792" y="104865"/>
                      <a:pt x="154891" y="101155"/>
                    </a:cubicBezTo>
                    <a:cubicBezTo>
                      <a:pt x="155853" y="97444"/>
                      <a:pt x="156403" y="89748"/>
                      <a:pt x="159289" y="89061"/>
                    </a:cubicBezTo>
                    <a:cubicBezTo>
                      <a:pt x="162175" y="88237"/>
                      <a:pt x="167122" y="88099"/>
                      <a:pt x="169596" y="89473"/>
                    </a:cubicBezTo>
                    <a:cubicBezTo>
                      <a:pt x="172207" y="90848"/>
                      <a:pt x="173032" y="90573"/>
                      <a:pt x="172207" y="93596"/>
                    </a:cubicBezTo>
                    <a:cubicBezTo>
                      <a:pt x="171383" y="96482"/>
                      <a:pt x="170970" y="98269"/>
                      <a:pt x="172757" y="97856"/>
                    </a:cubicBezTo>
                    <a:cubicBezTo>
                      <a:pt x="174543" y="97307"/>
                      <a:pt x="175643" y="96207"/>
                      <a:pt x="176605" y="97582"/>
                    </a:cubicBezTo>
                    <a:cubicBezTo>
                      <a:pt x="177567" y="98956"/>
                      <a:pt x="178941" y="99093"/>
                      <a:pt x="175918" y="102529"/>
                    </a:cubicBezTo>
                    <a:cubicBezTo>
                      <a:pt x="173032" y="105965"/>
                      <a:pt x="170146" y="109263"/>
                      <a:pt x="171520" y="110087"/>
                    </a:cubicBezTo>
                    <a:cubicBezTo>
                      <a:pt x="172894" y="110912"/>
                      <a:pt x="175093" y="113386"/>
                      <a:pt x="177979" y="111737"/>
                    </a:cubicBezTo>
                    <a:cubicBezTo>
                      <a:pt x="180865" y="110087"/>
                      <a:pt x="183064" y="106377"/>
                      <a:pt x="183614" y="104315"/>
                    </a:cubicBezTo>
                    <a:cubicBezTo>
                      <a:pt x="184301" y="102254"/>
                      <a:pt x="185675" y="99506"/>
                      <a:pt x="186774" y="100742"/>
                    </a:cubicBezTo>
                    <a:cubicBezTo>
                      <a:pt x="187874" y="101979"/>
                      <a:pt x="188286" y="101842"/>
                      <a:pt x="187736" y="107064"/>
                    </a:cubicBezTo>
                    <a:cubicBezTo>
                      <a:pt x="187187" y="112149"/>
                      <a:pt x="185263" y="114073"/>
                      <a:pt x="186912" y="118608"/>
                    </a:cubicBezTo>
                    <a:cubicBezTo>
                      <a:pt x="188424" y="123005"/>
                      <a:pt x="189248" y="125891"/>
                      <a:pt x="191447" y="127815"/>
                    </a:cubicBezTo>
                    <a:cubicBezTo>
                      <a:pt x="193646" y="129739"/>
                      <a:pt x="194608" y="130701"/>
                      <a:pt x="194883" y="135924"/>
                    </a:cubicBezTo>
                    <a:cubicBezTo>
                      <a:pt x="195157" y="141146"/>
                      <a:pt x="196394" y="142383"/>
                      <a:pt x="195157" y="145131"/>
                    </a:cubicBezTo>
                    <a:cubicBezTo>
                      <a:pt x="193921" y="147880"/>
                      <a:pt x="193096" y="151315"/>
                      <a:pt x="193646" y="153652"/>
                    </a:cubicBezTo>
                    <a:cubicBezTo>
                      <a:pt x="194195" y="155988"/>
                      <a:pt x="194608" y="156263"/>
                      <a:pt x="197356" y="156538"/>
                    </a:cubicBezTo>
                    <a:cubicBezTo>
                      <a:pt x="200105" y="156812"/>
                      <a:pt x="202441" y="157362"/>
                      <a:pt x="201341" y="159836"/>
                    </a:cubicBezTo>
                    <a:cubicBezTo>
                      <a:pt x="200242" y="162309"/>
                      <a:pt x="201891" y="165883"/>
                      <a:pt x="199692" y="167807"/>
                    </a:cubicBezTo>
                    <a:cubicBezTo>
                      <a:pt x="197494" y="169730"/>
                      <a:pt x="194745" y="171929"/>
                      <a:pt x="192271" y="171517"/>
                    </a:cubicBezTo>
                    <a:cubicBezTo>
                      <a:pt x="189798" y="171105"/>
                      <a:pt x="189798" y="167394"/>
                      <a:pt x="188424" y="166295"/>
                    </a:cubicBezTo>
                    <a:cubicBezTo>
                      <a:pt x="187049" y="165195"/>
                      <a:pt x="185125" y="167532"/>
                      <a:pt x="182789" y="165608"/>
                    </a:cubicBezTo>
                    <a:cubicBezTo>
                      <a:pt x="180453" y="163821"/>
                      <a:pt x="181827" y="159286"/>
                      <a:pt x="184438" y="157362"/>
                    </a:cubicBezTo>
                    <a:cubicBezTo>
                      <a:pt x="187049" y="155438"/>
                      <a:pt x="189248" y="153652"/>
                      <a:pt x="190348" y="151728"/>
                    </a:cubicBezTo>
                    <a:cubicBezTo>
                      <a:pt x="191309" y="149804"/>
                      <a:pt x="191859" y="148429"/>
                      <a:pt x="189798" y="149529"/>
                    </a:cubicBezTo>
                    <a:cubicBezTo>
                      <a:pt x="187736" y="150628"/>
                      <a:pt x="183064" y="154614"/>
                      <a:pt x="179903" y="155163"/>
                    </a:cubicBezTo>
                    <a:cubicBezTo>
                      <a:pt x="176742" y="155713"/>
                      <a:pt x="167947" y="151315"/>
                      <a:pt x="165611" y="152415"/>
                    </a:cubicBezTo>
                    <a:cubicBezTo>
                      <a:pt x="163275" y="153377"/>
                      <a:pt x="159701" y="155026"/>
                      <a:pt x="162175" y="155850"/>
                    </a:cubicBezTo>
                    <a:cubicBezTo>
                      <a:pt x="164649" y="156675"/>
                      <a:pt x="169459" y="157362"/>
                      <a:pt x="168909" y="159561"/>
                    </a:cubicBezTo>
                    <a:cubicBezTo>
                      <a:pt x="168359" y="161760"/>
                      <a:pt x="164924" y="161485"/>
                      <a:pt x="166435" y="162172"/>
                    </a:cubicBezTo>
                    <a:cubicBezTo>
                      <a:pt x="167947" y="162997"/>
                      <a:pt x="174406" y="165333"/>
                      <a:pt x="175505" y="168631"/>
                    </a:cubicBezTo>
                    <a:cubicBezTo>
                      <a:pt x="176605" y="171792"/>
                      <a:pt x="178666" y="174266"/>
                      <a:pt x="175780" y="175090"/>
                    </a:cubicBezTo>
                    <a:cubicBezTo>
                      <a:pt x="172894" y="175915"/>
                      <a:pt x="166023" y="176190"/>
                      <a:pt x="164924" y="178113"/>
                    </a:cubicBezTo>
                    <a:cubicBezTo>
                      <a:pt x="163824" y="179900"/>
                      <a:pt x="163000" y="182649"/>
                      <a:pt x="161351" y="182511"/>
                    </a:cubicBezTo>
                    <a:cubicBezTo>
                      <a:pt x="159701" y="182374"/>
                      <a:pt x="157090" y="182511"/>
                      <a:pt x="155304" y="180450"/>
                    </a:cubicBezTo>
                    <a:cubicBezTo>
                      <a:pt x="153517" y="178388"/>
                      <a:pt x="151868" y="176739"/>
                      <a:pt x="150494" y="177564"/>
                    </a:cubicBezTo>
                    <a:cubicBezTo>
                      <a:pt x="149120" y="178388"/>
                      <a:pt x="143622" y="184023"/>
                      <a:pt x="143760" y="186771"/>
                    </a:cubicBezTo>
                    <a:cubicBezTo>
                      <a:pt x="143897" y="189382"/>
                      <a:pt x="145959" y="191444"/>
                      <a:pt x="143897" y="191719"/>
                    </a:cubicBezTo>
                    <a:cubicBezTo>
                      <a:pt x="141836" y="191994"/>
                      <a:pt x="136614" y="189382"/>
                      <a:pt x="133453" y="193780"/>
                    </a:cubicBezTo>
                    <a:cubicBezTo>
                      <a:pt x="130292" y="198178"/>
                      <a:pt x="127544" y="202026"/>
                      <a:pt x="127131" y="204225"/>
                    </a:cubicBezTo>
                    <a:cubicBezTo>
                      <a:pt x="126719" y="206561"/>
                      <a:pt x="126307" y="212745"/>
                      <a:pt x="123833" y="216043"/>
                    </a:cubicBezTo>
                    <a:cubicBezTo>
                      <a:pt x="121359" y="219341"/>
                      <a:pt x="114351" y="223052"/>
                      <a:pt x="111740" y="225800"/>
                    </a:cubicBezTo>
                    <a:cubicBezTo>
                      <a:pt x="109128" y="228412"/>
                      <a:pt x="103357" y="232534"/>
                      <a:pt x="103494" y="235145"/>
                    </a:cubicBezTo>
                    <a:cubicBezTo>
                      <a:pt x="103769" y="237757"/>
                      <a:pt x="105418" y="241605"/>
                      <a:pt x="106380" y="243391"/>
                    </a:cubicBezTo>
                    <a:cubicBezTo>
                      <a:pt x="107342" y="245178"/>
                      <a:pt x="108304" y="248613"/>
                      <a:pt x="108441" y="250262"/>
                    </a:cubicBezTo>
                    <a:cubicBezTo>
                      <a:pt x="108579" y="251912"/>
                      <a:pt x="108854" y="255347"/>
                      <a:pt x="107892" y="256034"/>
                    </a:cubicBezTo>
                    <a:cubicBezTo>
                      <a:pt x="106930" y="256721"/>
                      <a:pt x="105006" y="256584"/>
                      <a:pt x="104044" y="254797"/>
                    </a:cubicBezTo>
                    <a:cubicBezTo>
                      <a:pt x="103082" y="253011"/>
                      <a:pt x="101295" y="250675"/>
                      <a:pt x="100196" y="249438"/>
                    </a:cubicBezTo>
                    <a:cubicBezTo>
                      <a:pt x="99096" y="248201"/>
                      <a:pt x="99921" y="245590"/>
                      <a:pt x="98409" y="242979"/>
                    </a:cubicBezTo>
                    <a:cubicBezTo>
                      <a:pt x="96898" y="240368"/>
                      <a:pt x="95248" y="240643"/>
                      <a:pt x="93599" y="239406"/>
                    </a:cubicBezTo>
                    <a:cubicBezTo>
                      <a:pt x="91950" y="238169"/>
                      <a:pt x="92500" y="235833"/>
                      <a:pt x="90301" y="234733"/>
                    </a:cubicBezTo>
                    <a:cubicBezTo>
                      <a:pt x="88102" y="233771"/>
                      <a:pt x="83979" y="233634"/>
                      <a:pt x="82330" y="235420"/>
                    </a:cubicBezTo>
                    <a:cubicBezTo>
                      <a:pt x="80681" y="237207"/>
                      <a:pt x="80544" y="238306"/>
                      <a:pt x="79994" y="240093"/>
                    </a:cubicBezTo>
                    <a:cubicBezTo>
                      <a:pt x="79444" y="241742"/>
                      <a:pt x="75459" y="242292"/>
                      <a:pt x="74222" y="241055"/>
                    </a:cubicBezTo>
                    <a:cubicBezTo>
                      <a:pt x="72985" y="239955"/>
                      <a:pt x="68588" y="239406"/>
                      <a:pt x="65564" y="239543"/>
                    </a:cubicBezTo>
                    <a:cubicBezTo>
                      <a:pt x="62541" y="239681"/>
                      <a:pt x="56219" y="241192"/>
                      <a:pt x="54982" y="246964"/>
                    </a:cubicBezTo>
                    <a:cubicBezTo>
                      <a:pt x="53746" y="252736"/>
                      <a:pt x="51409" y="261806"/>
                      <a:pt x="51684" y="265517"/>
                    </a:cubicBezTo>
                    <a:cubicBezTo>
                      <a:pt x="51959" y="269227"/>
                      <a:pt x="57594" y="279122"/>
                      <a:pt x="58968" y="280359"/>
                    </a:cubicBezTo>
                    <a:cubicBezTo>
                      <a:pt x="60342" y="281596"/>
                      <a:pt x="62129" y="283107"/>
                      <a:pt x="65977" y="282008"/>
                    </a:cubicBezTo>
                    <a:cubicBezTo>
                      <a:pt x="69824" y="281046"/>
                      <a:pt x="72710" y="278847"/>
                      <a:pt x="73535" y="276648"/>
                    </a:cubicBezTo>
                    <a:cubicBezTo>
                      <a:pt x="74497" y="274449"/>
                      <a:pt x="73810" y="270739"/>
                      <a:pt x="76009" y="270189"/>
                    </a:cubicBezTo>
                    <a:cubicBezTo>
                      <a:pt x="78208" y="269640"/>
                      <a:pt x="82055" y="268678"/>
                      <a:pt x="83979" y="268540"/>
                    </a:cubicBezTo>
                    <a:cubicBezTo>
                      <a:pt x="85903" y="268403"/>
                      <a:pt x="86178" y="269365"/>
                      <a:pt x="86316" y="271151"/>
                    </a:cubicBezTo>
                    <a:cubicBezTo>
                      <a:pt x="86453" y="272938"/>
                      <a:pt x="87140" y="273900"/>
                      <a:pt x="85903" y="276373"/>
                    </a:cubicBezTo>
                    <a:cubicBezTo>
                      <a:pt x="84804" y="278985"/>
                      <a:pt x="79444" y="281458"/>
                      <a:pt x="79719" y="284207"/>
                    </a:cubicBezTo>
                    <a:cubicBezTo>
                      <a:pt x="79994" y="286955"/>
                      <a:pt x="79994" y="289292"/>
                      <a:pt x="81368" y="289841"/>
                    </a:cubicBezTo>
                    <a:cubicBezTo>
                      <a:pt x="82743" y="290391"/>
                      <a:pt x="85079" y="290803"/>
                      <a:pt x="85766" y="289841"/>
                    </a:cubicBezTo>
                    <a:cubicBezTo>
                      <a:pt x="86453" y="289017"/>
                      <a:pt x="90026" y="288330"/>
                      <a:pt x="91675" y="288330"/>
                    </a:cubicBezTo>
                    <a:cubicBezTo>
                      <a:pt x="93324" y="288330"/>
                      <a:pt x="96623" y="288467"/>
                      <a:pt x="97310" y="291216"/>
                    </a:cubicBezTo>
                    <a:cubicBezTo>
                      <a:pt x="97997" y="293964"/>
                      <a:pt x="96623" y="301522"/>
                      <a:pt x="97310" y="304408"/>
                    </a:cubicBezTo>
                    <a:cubicBezTo>
                      <a:pt x="97997" y="307294"/>
                      <a:pt x="98684" y="311692"/>
                      <a:pt x="100883" y="311967"/>
                    </a:cubicBezTo>
                    <a:cubicBezTo>
                      <a:pt x="103082" y="312242"/>
                      <a:pt x="106105" y="311142"/>
                      <a:pt x="108029" y="310593"/>
                    </a:cubicBezTo>
                    <a:cubicBezTo>
                      <a:pt x="109953" y="309905"/>
                      <a:pt x="112014" y="309081"/>
                      <a:pt x="114213" y="309631"/>
                    </a:cubicBezTo>
                    <a:cubicBezTo>
                      <a:pt x="117099" y="310730"/>
                      <a:pt x="120397" y="312791"/>
                      <a:pt x="120397" y="312791"/>
                    </a:cubicBezTo>
                  </a:path>
                </a:pathLst>
              </a:custGeom>
              <a:solidFill>
                <a:srgbClr val="FFFFFF"/>
              </a:solidFill>
              <a:ln w="1371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B128B4E-11D5-4749-DDFF-FBCD6D55EDC8}"/>
                  </a:ext>
                </a:extLst>
              </p:cNvPr>
              <p:cNvSpPr/>
              <p:nvPr/>
            </p:nvSpPr>
            <p:spPr>
              <a:xfrm>
                <a:off x="5908022" y="2803071"/>
                <a:ext cx="33130" cy="13364"/>
              </a:xfrm>
              <a:custGeom>
                <a:avLst/>
                <a:gdLst>
                  <a:gd name="connsiteX0" fmla="*/ 137 w 33130"/>
                  <a:gd name="connsiteY0" fmla="*/ 4701 h 13364"/>
                  <a:gd name="connsiteX1" fmla="*/ 687 w 33130"/>
                  <a:gd name="connsiteY1" fmla="*/ 2365 h 13364"/>
                  <a:gd name="connsiteX2" fmla="*/ 11132 w 33130"/>
                  <a:gd name="connsiteY2" fmla="*/ 28 h 13364"/>
                  <a:gd name="connsiteX3" fmla="*/ 20751 w 33130"/>
                  <a:gd name="connsiteY3" fmla="*/ 4564 h 13364"/>
                  <a:gd name="connsiteX4" fmla="*/ 28997 w 33130"/>
                  <a:gd name="connsiteY4" fmla="*/ 8549 h 13364"/>
                  <a:gd name="connsiteX5" fmla="*/ 33120 w 33130"/>
                  <a:gd name="connsiteY5" fmla="*/ 9923 h 13364"/>
                  <a:gd name="connsiteX6" fmla="*/ 29272 w 33130"/>
                  <a:gd name="connsiteY6" fmla="*/ 12397 h 13364"/>
                  <a:gd name="connsiteX7" fmla="*/ 21301 w 33130"/>
                  <a:gd name="connsiteY7" fmla="*/ 12672 h 13364"/>
                  <a:gd name="connsiteX8" fmla="*/ 13330 w 33130"/>
                  <a:gd name="connsiteY8" fmla="*/ 5800 h 13364"/>
                  <a:gd name="connsiteX9" fmla="*/ 6047 w 33130"/>
                  <a:gd name="connsiteY9" fmla="*/ 4289 h 13364"/>
                  <a:gd name="connsiteX10" fmla="*/ 137 w 33130"/>
                  <a:gd name="connsiteY10" fmla="*/ 4701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30" h="13364">
                    <a:moveTo>
                      <a:pt x="137" y="4701"/>
                    </a:moveTo>
                    <a:cubicBezTo>
                      <a:pt x="137" y="4701"/>
                      <a:pt x="-412" y="3189"/>
                      <a:pt x="687" y="2365"/>
                    </a:cubicBezTo>
                    <a:cubicBezTo>
                      <a:pt x="1649" y="1540"/>
                      <a:pt x="10032" y="-246"/>
                      <a:pt x="11132" y="28"/>
                    </a:cubicBezTo>
                    <a:cubicBezTo>
                      <a:pt x="12231" y="303"/>
                      <a:pt x="18690" y="3189"/>
                      <a:pt x="20751" y="4564"/>
                    </a:cubicBezTo>
                    <a:cubicBezTo>
                      <a:pt x="22813" y="5800"/>
                      <a:pt x="27348" y="8549"/>
                      <a:pt x="28997" y="8549"/>
                    </a:cubicBezTo>
                    <a:cubicBezTo>
                      <a:pt x="30509" y="8549"/>
                      <a:pt x="32982" y="8274"/>
                      <a:pt x="33120" y="9923"/>
                    </a:cubicBezTo>
                    <a:cubicBezTo>
                      <a:pt x="33257" y="11572"/>
                      <a:pt x="32020" y="11985"/>
                      <a:pt x="29272" y="12397"/>
                    </a:cubicBezTo>
                    <a:cubicBezTo>
                      <a:pt x="26523" y="12809"/>
                      <a:pt x="22950" y="14183"/>
                      <a:pt x="21301" y="12672"/>
                    </a:cubicBezTo>
                    <a:cubicBezTo>
                      <a:pt x="19652" y="11160"/>
                      <a:pt x="15529" y="7312"/>
                      <a:pt x="13330" y="5800"/>
                    </a:cubicBezTo>
                    <a:cubicBezTo>
                      <a:pt x="11132" y="4289"/>
                      <a:pt x="8520" y="4289"/>
                      <a:pt x="6047" y="4289"/>
                    </a:cubicBezTo>
                    <a:cubicBezTo>
                      <a:pt x="3573" y="4151"/>
                      <a:pt x="1099" y="6350"/>
                      <a:pt x="137" y="4701"/>
                    </a:cubicBezTo>
                  </a:path>
                </a:pathLst>
              </a:custGeom>
              <a:solidFill>
                <a:srgbClr val="FFFFFF"/>
              </a:solidFill>
              <a:ln w="1371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3B70FF-105E-B3A2-981B-CE7C32BB812C}"/>
                  </a:ext>
                </a:extLst>
              </p:cNvPr>
              <p:cNvSpPr/>
              <p:nvPr/>
            </p:nvSpPr>
            <p:spPr>
              <a:xfrm>
                <a:off x="5938825" y="2815468"/>
                <a:ext cx="19034" cy="8490"/>
              </a:xfrm>
              <a:custGeom>
                <a:avLst/>
                <a:gdLst>
                  <a:gd name="connsiteX0" fmla="*/ 393 w 19034"/>
                  <a:gd name="connsiteY0" fmla="*/ 7558 h 8490"/>
                  <a:gd name="connsiteX1" fmla="*/ 2454 w 19034"/>
                  <a:gd name="connsiteY1" fmla="*/ 1237 h 8490"/>
                  <a:gd name="connsiteX2" fmla="*/ 9326 w 19034"/>
                  <a:gd name="connsiteY2" fmla="*/ 0 h 8490"/>
                  <a:gd name="connsiteX3" fmla="*/ 16197 w 19034"/>
                  <a:gd name="connsiteY3" fmla="*/ 1512 h 8490"/>
                  <a:gd name="connsiteX4" fmla="*/ 18808 w 19034"/>
                  <a:gd name="connsiteY4" fmla="*/ 5360 h 8490"/>
                  <a:gd name="connsiteX5" fmla="*/ 10837 w 19034"/>
                  <a:gd name="connsiteY5" fmla="*/ 5497 h 8490"/>
                  <a:gd name="connsiteX6" fmla="*/ 8226 w 19034"/>
                  <a:gd name="connsiteY6" fmla="*/ 8383 h 8490"/>
                  <a:gd name="connsiteX7" fmla="*/ 393 w 19034"/>
                  <a:gd name="connsiteY7" fmla="*/ 7558 h 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34" h="8490">
                    <a:moveTo>
                      <a:pt x="393" y="7558"/>
                    </a:moveTo>
                    <a:cubicBezTo>
                      <a:pt x="-706" y="5497"/>
                      <a:pt x="668" y="1649"/>
                      <a:pt x="2454" y="1237"/>
                    </a:cubicBezTo>
                    <a:cubicBezTo>
                      <a:pt x="4241" y="825"/>
                      <a:pt x="7814" y="0"/>
                      <a:pt x="9326" y="0"/>
                    </a:cubicBezTo>
                    <a:cubicBezTo>
                      <a:pt x="10837" y="0"/>
                      <a:pt x="14960" y="825"/>
                      <a:pt x="16197" y="1512"/>
                    </a:cubicBezTo>
                    <a:cubicBezTo>
                      <a:pt x="17434" y="2199"/>
                      <a:pt x="19770" y="4535"/>
                      <a:pt x="18808" y="5360"/>
                    </a:cubicBezTo>
                    <a:cubicBezTo>
                      <a:pt x="17846" y="6184"/>
                      <a:pt x="11937" y="4810"/>
                      <a:pt x="10837" y="5497"/>
                    </a:cubicBezTo>
                    <a:cubicBezTo>
                      <a:pt x="9875" y="6184"/>
                      <a:pt x="10288" y="8520"/>
                      <a:pt x="8226" y="8383"/>
                    </a:cubicBezTo>
                    <a:cubicBezTo>
                      <a:pt x="6302" y="8108"/>
                      <a:pt x="1355" y="9208"/>
                      <a:pt x="393" y="7558"/>
                    </a:cubicBezTo>
                  </a:path>
                </a:pathLst>
              </a:custGeom>
              <a:solidFill>
                <a:srgbClr val="FFFFFF"/>
              </a:solidFill>
              <a:ln w="1371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D2DA12A-0EA5-73A1-25AF-26969F41FC2A}"/>
                  </a:ext>
                </a:extLst>
              </p:cNvPr>
              <p:cNvSpPr/>
              <p:nvPr/>
            </p:nvSpPr>
            <p:spPr>
              <a:xfrm>
                <a:off x="5960633" y="2818762"/>
                <a:ext cx="8005" cy="5358"/>
              </a:xfrm>
              <a:custGeom>
                <a:avLst/>
                <a:gdLst>
                  <a:gd name="connsiteX0" fmla="*/ 23 w 8005"/>
                  <a:gd name="connsiteY0" fmla="*/ 4951 h 5358"/>
                  <a:gd name="connsiteX1" fmla="*/ 3734 w 8005"/>
                  <a:gd name="connsiteY1" fmla="*/ 4 h 5358"/>
                  <a:gd name="connsiteX2" fmla="*/ 7994 w 8005"/>
                  <a:gd name="connsiteY2" fmla="*/ 2065 h 5358"/>
                  <a:gd name="connsiteX3" fmla="*/ 5520 w 8005"/>
                  <a:gd name="connsiteY3" fmla="*/ 3439 h 5358"/>
                  <a:gd name="connsiteX4" fmla="*/ 1947 w 8005"/>
                  <a:gd name="connsiteY4" fmla="*/ 4814 h 5358"/>
                  <a:gd name="connsiteX5" fmla="*/ 23 w 8005"/>
                  <a:gd name="connsiteY5" fmla="*/ 4951 h 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5" h="5358">
                    <a:moveTo>
                      <a:pt x="23" y="4951"/>
                    </a:moveTo>
                    <a:cubicBezTo>
                      <a:pt x="-251" y="3577"/>
                      <a:pt x="1947" y="-134"/>
                      <a:pt x="3734" y="4"/>
                    </a:cubicBezTo>
                    <a:cubicBezTo>
                      <a:pt x="5520" y="141"/>
                      <a:pt x="7857" y="828"/>
                      <a:pt x="7994" y="2065"/>
                    </a:cubicBezTo>
                    <a:cubicBezTo>
                      <a:pt x="8132" y="3302"/>
                      <a:pt x="7032" y="3302"/>
                      <a:pt x="5520" y="3439"/>
                    </a:cubicBezTo>
                    <a:cubicBezTo>
                      <a:pt x="4009" y="3577"/>
                      <a:pt x="2772" y="4264"/>
                      <a:pt x="1947" y="4814"/>
                    </a:cubicBezTo>
                    <a:cubicBezTo>
                      <a:pt x="1123" y="5363"/>
                      <a:pt x="161" y="5638"/>
                      <a:pt x="23" y="4951"/>
                    </a:cubicBezTo>
                  </a:path>
                </a:pathLst>
              </a:custGeom>
              <a:solidFill>
                <a:srgbClr val="FFFFFF"/>
              </a:solidFill>
              <a:ln w="1371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82D74B4-2659-7721-EFA6-FF1428E595E3}"/>
                  </a:ext>
                </a:extLst>
              </p:cNvPr>
              <p:cNvSpPr/>
              <p:nvPr/>
            </p:nvSpPr>
            <p:spPr>
              <a:xfrm>
                <a:off x="5911061" y="2716383"/>
                <a:ext cx="8142" cy="10235"/>
              </a:xfrm>
              <a:custGeom>
                <a:avLst/>
                <a:gdLst>
                  <a:gd name="connsiteX0" fmla="*/ 534 w 8142"/>
                  <a:gd name="connsiteY0" fmla="*/ 10170 h 10235"/>
                  <a:gd name="connsiteX1" fmla="*/ 3557 w 8142"/>
                  <a:gd name="connsiteY1" fmla="*/ 7971 h 10235"/>
                  <a:gd name="connsiteX2" fmla="*/ 5344 w 8142"/>
                  <a:gd name="connsiteY2" fmla="*/ 4398 h 10235"/>
                  <a:gd name="connsiteX3" fmla="*/ 7955 w 8142"/>
                  <a:gd name="connsiteY3" fmla="*/ 1787 h 10235"/>
                  <a:gd name="connsiteX4" fmla="*/ 4932 w 8142"/>
                  <a:gd name="connsiteY4" fmla="*/ 0 h 10235"/>
                  <a:gd name="connsiteX5" fmla="*/ 2320 w 8142"/>
                  <a:gd name="connsiteY5" fmla="*/ 1924 h 10235"/>
                  <a:gd name="connsiteX6" fmla="*/ 396 w 8142"/>
                  <a:gd name="connsiteY6" fmla="*/ 6871 h 10235"/>
                  <a:gd name="connsiteX7" fmla="*/ 534 w 8142"/>
                  <a:gd name="connsiteY7" fmla="*/ 10170 h 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2" h="10235">
                    <a:moveTo>
                      <a:pt x="534" y="10170"/>
                    </a:moveTo>
                    <a:cubicBezTo>
                      <a:pt x="1633" y="10444"/>
                      <a:pt x="2733" y="9895"/>
                      <a:pt x="3557" y="7971"/>
                    </a:cubicBezTo>
                    <a:cubicBezTo>
                      <a:pt x="4519" y="6047"/>
                      <a:pt x="4382" y="5360"/>
                      <a:pt x="5344" y="4398"/>
                    </a:cubicBezTo>
                    <a:cubicBezTo>
                      <a:pt x="6306" y="3436"/>
                      <a:pt x="7130" y="2199"/>
                      <a:pt x="7955" y="1787"/>
                    </a:cubicBezTo>
                    <a:cubicBezTo>
                      <a:pt x="8779" y="1237"/>
                      <a:pt x="6718" y="0"/>
                      <a:pt x="4932" y="0"/>
                    </a:cubicBezTo>
                    <a:cubicBezTo>
                      <a:pt x="3145" y="0"/>
                      <a:pt x="2733" y="0"/>
                      <a:pt x="2320" y="1924"/>
                    </a:cubicBezTo>
                    <a:cubicBezTo>
                      <a:pt x="1908" y="3848"/>
                      <a:pt x="946" y="5635"/>
                      <a:pt x="396" y="6871"/>
                    </a:cubicBezTo>
                    <a:cubicBezTo>
                      <a:pt x="-153" y="8246"/>
                      <a:pt x="-153" y="10032"/>
                      <a:pt x="534" y="10170"/>
                    </a:cubicBezTo>
                  </a:path>
                </a:pathLst>
              </a:custGeom>
              <a:solidFill>
                <a:srgbClr val="1677A5"/>
              </a:solidFill>
              <a:ln w="1371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29EC36-87A5-C68C-685F-EF82077790E4}"/>
                  </a:ext>
                </a:extLst>
              </p:cNvPr>
              <p:cNvSpPr/>
              <p:nvPr/>
            </p:nvSpPr>
            <p:spPr>
              <a:xfrm>
                <a:off x="5925729" y="2709094"/>
                <a:ext cx="9034" cy="12109"/>
              </a:xfrm>
              <a:custGeom>
                <a:avLst/>
                <a:gdLst>
                  <a:gd name="connsiteX0" fmla="*/ 20 w 9034"/>
                  <a:gd name="connsiteY0" fmla="*/ 3166 h 12109"/>
                  <a:gd name="connsiteX1" fmla="*/ 1807 w 9034"/>
                  <a:gd name="connsiteY1" fmla="*/ 143 h 12109"/>
                  <a:gd name="connsiteX2" fmla="*/ 4968 w 9034"/>
                  <a:gd name="connsiteY2" fmla="*/ 2341 h 12109"/>
                  <a:gd name="connsiteX3" fmla="*/ 8129 w 9034"/>
                  <a:gd name="connsiteY3" fmla="*/ 3853 h 12109"/>
                  <a:gd name="connsiteX4" fmla="*/ 8266 w 9034"/>
                  <a:gd name="connsiteY4" fmla="*/ 5777 h 12109"/>
                  <a:gd name="connsiteX5" fmla="*/ 5380 w 9034"/>
                  <a:gd name="connsiteY5" fmla="*/ 6052 h 12109"/>
                  <a:gd name="connsiteX6" fmla="*/ 3456 w 9034"/>
                  <a:gd name="connsiteY6" fmla="*/ 12099 h 12109"/>
                  <a:gd name="connsiteX7" fmla="*/ 1395 w 9034"/>
                  <a:gd name="connsiteY7" fmla="*/ 9488 h 12109"/>
                  <a:gd name="connsiteX8" fmla="*/ 983 w 9034"/>
                  <a:gd name="connsiteY8" fmla="*/ 5365 h 12109"/>
                  <a:gd name="connsiteX9" fmla="*/ 20 w 9034"/>
                  <a:gd name="connsiteY9" fmla="*/ 3166 h 1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 h="12109">
                    <a:moveTo>
                      <a:pt x="20" y="3166"/>
                    </a:moveTo>
                    <a:cubicBezTo>
                      <a:pt x="-117" y="1379"/>
                      <a:pt x="433" y="-545"/>
                      <a:pt x="1807" y="143"/>
                    </a:cubicBezTo>
                    <a:cubicBezTo>
                      <a:pt x="3181" y="830"/>
                      <a:pt x="4281" y="1242"/>
                      <a:pt x="4968" y="2341"/>
                    </a:cubicBezTo>
                    <a:cubicBezTo>
                      <a:pt x="5793" y="3303"/>
                      <a:pt x="7167" y="3716"/>
                      <a:pt x="8129" y="3853"/>
                    </a:cubicBezTo>
                    <a:cubicBezTo>
                      <a:pt x="9091" y="3991"/>
                      <a:pt x="9503" y="5227"/>
                      <a:pt x="8266" y="5777"/>
                    </a:cubicBezTo>
                    <a:cubicBezTo>
                      <a:pt x="7029" y="6327"/>
                      <a:pt x="5655" y="4678"/>
                      <a:pt x="5380" y="6052"/>
                    </a:cubicBezTo>
                    <a:cubicBezTo>
                      <a:pt x="5105" y="7426"/>
                      <a:pt x="4693" y="11961"/>
                      <a:pt x="3456" y="12099"/>
                    </a:cubicBezTo>
                    <a:cubicBezTo>
                      <a:pt x="2219" y="12236"/>
                      <a:pt x="1257" y="10999"/>
                      <a:pt x="1395" y="9488"/>
                    </a:cubicBezTo>
                    <a:cubicBezTo>
                      <a:pt x="1532" y="8113"/>
                      <a:pt x="845" y="6739"/>
                      <a:pt x="983" y="5365"/>
                    </a:cubicBezTo>
                    <a:cubicBezTo>
                      <a:pt x="1257" y="3991"/>
                      <a:pt x="20" y="3166"/>
                      <a:pt x="20" y="3166"/>
                    </a:cubicBezTo>
                  </a:path>
                </a:pathLst>
              </a:custGeom>
              <a:solidFill>
                <a:srgbClr val="1677A5"/>
              </a:solidFill>
              <a:ln w="1371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0AE26D5-722B-64FF-B0A3-F30CD7D0E410}"/>
                  </a:ext>
                </a:extLst>
              </p:cNvPr>
              <p:cNvSpPr/>
              <p:nvPr/>
            </p:nvSpPr>
            <p:spPr>
              <a:xfrm>
                <a:off x="5908155" y="2701121"/>
                <a:ext cx="17870" cy="5523"/>
              </a:xfrm>
              <a:custGeom>
                <a:avLst/>
                <a:gdLst>
                  <a:gd name="connsiteX0" fmla="*/ 417 w 17870"/>
                  <a:gd name="connsiteY0" fmla="*/ 3718 h 5523"/>
                  <a:gd name="connsiteX1" fmla="*/ 4402 w 17870"/>
                  <a:gd name="connsiteY1" fmla="*/ 4268 h 5523"/>
                  <a:gd name="connsiteX2" fmla="*/ 7838 w 17870"/>
                  <a:gd name="connsiteY2" fmla="*/ 2756 h 5523"/>
                  <a:gd name="connsiteX3" fmla="*/ 10724 w 17870"/>
                  <a:gd name="connsiteY3" fmla="*/ 5367 h 5523"/>
                  <a:gd name="connsiteX4" fmla="*/ 14709 w 17870"/>
                  <a:gd name="connsiteY4" fmla="*/ 4955 h 5523"/>
                  <a:gd name="connsiteX5" fmla="*/ 17870 w 17870"/>
                  <a:gd name="connsiteY5" fmla="*/ 2481 h 5523"/>
                  <a:gd name="connsiteX6" fmla="*/ 15534 w 17870"/>
                  <a:gd name="connsiteY6" fmla="*/ 7 h 5523"/>
                  <a:gd name="connsiteX7" fmla="*/ 12373 w 17870"/>
                  <a:gd name="connsiteY7" fmla="*/ 2344 h 5523"/>
                  <a:gd name="connsiteX8" fmla="*/ 8388 w 17870"/>
                  <a:gd name="connsiteY8" fmla="*/ 282 h 5523"/>
                  <a:gd name="connsiteX9" fmla="*/ 2753 w 17870"/>
                  <a:gd name="connsiteY9" fmla="*/ 420 h 5523"/>
                  <a:gd name="connsiteX10" fmla="*/ 417 w 17870"/>
                  <a:gd name="connsiteY10" fmla="*/ 3718 h 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0" h="5523">
                    <a:moveTo>
                      <a:pt x="417" y="3718"/>
                    </a:moveTo>
                    <a:cubicBezTo>
                      <a:pt x="417" y="3718"/>
                      <a:pt x="3578" y="4680"/>
                      <a:pt x="4402" y="4268"/>
                    </a:cubicBezTo>
                    <a:cubicBezTo>
                      <a:pt x="5227" y="3718"/>
                      <a:pt x="7013" y="2206"/>
                      <a:pt x="7838" y="2756"/>
                    </a:cubicBezTo>
                    <a:cubicBezTo>
                      <a:pt x="8663" y="3306"/>
                      <a:pt x="9487" y="5367"/>
                      <a:pt x="10724" y="5367"/>
                    </a:cubicBezTo>
                    <a:cubicBezTo>
                      <a:pt x="11823" y="5367"/>
                      <a:pt x="13610" y="5917"/>
                      <a:pt x="14709" y="4955"/>
                    </a:cubicBezTo>
                    <a:cubicBezTo>
                      <a:pt x="15671" y="3993"/>
                      <a:pt x="17870" y="3443"/>
                      <a:pt x="17870" y="2481"/>
                    </a:cubicBezTo>
                    <a:cubicBezTo>
                      <a:pt x="17870" y="1657"/>
                      <a:pt x="16496" y="-130"/>
                      <a:pt x="15534" y="7"/>
                    </a:cubicBezTo>
                    <a:cubicBezTo>
                      <a:pt x="14709" y="145"/>
                      <a:pt x="13335" y="2481"/>
                      <a:pt x="12373" y="2344"/>
                    </a:cubicBezTo>
                    <a:cubicBezTo>
                      <a:pt x="11411" y="2206"/>
                      <a:pt x="9075" y="282"/>
                      <a:pt x="8388" y="282"/>
                    </a:cubicBezTo>
                    <a:cubicBezTo>
                      <a:pt x="7701" y="282"/>
                      <a:pt x="3578" y="-267"/>
                      <a:pt x="2753" y="420"/>
                    </a:cubicBezTo>
                    <a:cubicBezTo>
                      <a:pt x="1929" y="969"/>
                      <a:pt x="-1095" y="3031"/>
                      <a:pt x="417" y="3718"/>
                    </a:cubicBezTo>
                  </a:path>
                </a:pathLst>
              </a:custGeom>
              <a:solidFill>
                <a:srgbClr val="1677A5"/>
              </a:solidFill>
              <a:ln w="1371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39361CD-031E-4C1C-CF45-FEB7036ADF32}"/>
                  </a:ext>
                </a:extLst>
              </p:cNvPr>
              <p:cNvSpPr/>
              <p:nvPr/>
            </p:nvSpPr>
            <p:spPr>
              <a:xfrm>
                <a:off x="6286088" y="2908643"/>
                <a:ext cx="24582" cy="49556"/>
              </a:xfrm>
              <a:custGeom>
                <a:avLst/>
                <a:gdLst>
                  <a:gd name="connsiteX0" fmla="*/ 6041 w 24582"/>
                  <a:gd name="connsiteY0" fmla="*/ 49061 h 49556"/>
                  <a:gd name="connsiteX1" fmla="*/ 269 w 24582"/>
                  <a:gd name="connsiteY1" fmla="*/ 34906 h 49556"/>
                  <a:gd name="connsiteX2" fmla="*/ 4117 w 24582"/>
                  <a:gd name="connsiteY2" fmla="*/ 22950 h 49556"/>
                  <a:gd name="connsiteX3" fmla="*/ 11813 w 24582"/>
                  <a:gd name="connsiteY3" fmla="*/ 15667 h 49556"/>
                  <a:gd name="connsiteX4" fmla="*/ 22120 w 24582"/>
                  <a:gd name="connsiteY4" fmla="*/ 0 h 49556"/>
                  <a:gd name="connsiteX5" fmla="*/ 24044 w 24582"/>
                  <a:gd name="connsiteY5" fmla="*/ 13743 h 49556"/>
                  <a:gd name="connsiteX6" fmla="*/ 17585 w 24582"/>
                  <a:gd name="connsiteY6" fmla="*/ 27210 h 49556"/>
                  <a:gd name="connsiteX7" fmla="*/ 6041 w 24582"/>
                  <a:gd name="connsiteY7" fmla="*/ 49061 h 4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82" h="49556">
                    <a:moveTo>
                      <a:pt x="6041" y="49061"/>
                    </a:moveTo>
                    <a:cubicBezTo>
                      <a:pt x="1506" y="46038"/>
                      <a:pt x="-830" y="38754"/>
                      <a:pt x="269" y="34906"/>
                    </a:cubicBezTo>
                    <a:cubicBezTo>
                      <a:pt x="1369" y="31058"/>
                      <a:pt x="1094" y="26798"/>
                      <a:pt x="4117" y="22950"/>
                    </a:cubicBezTo>
                    <a:cubicBezTo>
                      <a:pt x="7140" y="19102"/>
                      <a:pt x="10301" y="18003"/>
                      <a:pt x="11813" y="15667"/>
                    </a:cubicBezTo>
                    <a:cubicBezTo>
                      <a:pt x="13325" y="13330"/>
                      <a:pt x="22120" y="0"/>
                      <a:pt x="22120" y="0"/>
                    </a:cubicBezTo>
                    <a:cubicBezTo>
                      <a:pt x="22120" y="0"/>
                      <a:pt x="25968" y="10719"/>
                      <a:pt x="24044" y="13743"/>
                    </a:cubicBezTo>
                    <a:cubicBezTo>
                      <a:pt x="22120" y="16766"/>
                      <a:pt x="19097" y="21026"/>
                      <a:pt x="17585" y="27210"/>
                    </a:cubicBezTo>
                    <a:cubicBezTo>
                      <a:pt x="16073" y="33257"/>
                      <a:pt x="11813" y="52909"/>
                      <a:pt x="6041" y="49061"/>
                    </a:cubicBezTo>
                  </a:path>
                </a:pathLst>
              </a:custGeom>
              <a:solidFill>
                <a:srgbClr val="FFFFFF"/>
              </a:solidFill>
              <a:ln w="1371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95950ED-518F-F33F-B213-D47A3C3284C4}"/>
                  </a:ext>
                </a:extLst>
              </p:cNvPr>
              <p:cNvSpPr/>
              <p:nvPr/>
            </p:nvSpPr>
            <p:spPr>
              <a:xfrm>
                <a:off x="6111616" y="2542813"/>
                <a:ext cx="281801" cy="448972"/>
              </a:xfrm>
              <a:custGeom>
                <a:avLst/>
                <a:gdLst>
                  <a:gd name="connsiteX0" fmla="*/ 182024 w 281801"/>
                  <a:gd name="connsiteY0" fmla="*/ 22126 h 448972"/>
                  <a:gd name="connsiteX1" fmla="*/ 255822 w 281801"/>
                  <a:gd name="connsiteY1" fmla="*/ 117637 h 448972"/>
                  <a:gd name="connsiteX2" fmla="*/ 280009 w 281801"/>
                  <a:gd name="connsiteY2" fmla="*/ 191298 h 448972"/>
                  <a:gd name="connsiteX3" fmla="*/ 279597 w 281801"/>
                  <a:gd name="connsiteY3" fmla="*/ 288458 h 448972"/>
                  <a:gd name="connsiteX4" fmla="*/ 269977 w 281801"/>
                  <a:gd name="connsiteY4" fmla="*/ 257812 h 448972"/>
                  <a:gd name="connsiteX5" fmla="*/ 261457 w 281801"/>
                  <a:gd name="connsiteY5" fmla="*/ 253964 h 448972"/>
                  <a:gd name="connsiteX6" fmla="*/ 250325 w 281801"/>
                  <a:gd name="connsiteY6" fmla="*/ 240496 h 448972"/>
                  <a:gd name="connsiteX7" fmla="*/ 229986 w 281801"/>
                  <a:gd name="connsiteY7" fmla="*/ 237885 h 448972"/>
                  <a:gd name="connsiteX8" fmla="*/ 219679 w 281801"/>
                  <a:gd name="connsiteY8" fmla="*/ 235137 h 448972"/>
                  <a:gd name="connsiteX9" fmla="*/ 210472 w 281801"/>
                  <a:gd name="connsiteY9" fmla="*/ 233625 h 448972"/>
                  <a:gd name="connsiteX10" fmla="*/ 202363 w 281801"/>
                  <a:gd name="connsiteY10" fmla="*/ 231014 h 448972"/>
                  <a:gd name="connsiteX11" fmla="*/ 193568 w 281801"/>
                  <a:gd name="connsiteY11" fmla="*/ 223730 h 448972"/>
                  <a:gd name="connsiteX12" fmla="*/ 194393 w 281801"/>
                  <a:gd name="connsiteY12" fmla="*/ 231014 h 448972"/>
                  <a:gd name="connsiteX13" fmla="*/ 204425 w 281801"/>
                  <a:gd name="connsiteY13" fmla="*/ 237885 h 448972"/>
                  <a:gd name="connsiteX14" fmla="*/ 206349 w 281801"/>
                  <a:gd name="connsiteY14" fmla="*/ 244344 h 448972"/>
                  <a:gd name="connsiteX15" fmla="*/ 216656 w 281801"/>
                  <a:gd name="connsiteY15" fmla="*/ 238572 h 448972"/>
                  <a:gd name="connsiteX16" fmla="*/ 224764 w 281801"/>
                  <a:gd name="connsiteY16" fmla="*/ 247780 h 448972"/>
                  <a:gd name="connsiteX17" fmla="*/ 232460 w 281801"/>
                  <a:gd name="connsiteY17" fmla="*/ 248192 h 448972"/>
                  <a:gd name="connsiteX18" fmla="*/ 224352 w 281801"/>
                  <a:gd name="connsiteY18" fmla="*/ 264271 h 448972"/>
                  <a:gd name="connsiteX19" fmla="*/ 201264 w 281801"/>
                  <a:gd name="connsiteY19" fmla="*/ 280762 h 448972"/>
                  <a:gd name="connsiteX20" fmla="*/ 180925 w 281801"/>
                  <a:gd name="connsiteY20" fmla="*/ 287634 h 448972"/>
                  <a:gd name="connsiteX21" fmla="*/ 189033 w 281801"/>
                  <a:gd name="connsiteY21" fmla="*/ 292993 h 448972"/>
                  <a:gd name="connsiteX22" fmla="*/ 203600 w 281801"/>
                  <a:gd name="connsiteY22" fmla="*/ 289970 h 448972"/>
                  <a:gd name="connsiteX23" fmla="*/ 207860 w 281801"/>
                  <a:gd name="connsiteY23" fmla="*/ 292993 h 448972"/>
                  <a:gd name="connsiteX24" fmla="*/ 188621 w 281801"/>
                  <a:gd name="connsiteY24" fmla="*/ 321715 h 448972"/>
                  <a:gd name="connsiteX25" fmla="*/ 168969 w 281801"/>
                  <a:gd name="connsiteY25" fmla="*/ 345078 h 448972"/>
                  <a:gd name="connsiteX26" fmla="*/ 171580 w 281801"/>
                  <a:gd name="connsiteY26" fmla="*/ 370364 h 448972"/>
                  <a:gd name="connsiteX27" fmla="*/ 154264 w 281801"/>
                  <a:gd name="connsiteY27" fmla="*/ 391528 h 448972"/>
                  <a:gd name="connsiteX28" fmla="*/ 155363 w 281801"/>
                  <a:gd name="connsiteY28" fmla="*/ 402247 h 448972"/>
                  <a:gd name="connsiteX29" fmla="*/ 146568 w 281801"/>
                  <a:gd name="connsiteY29" fmla="*/ 412967 h 448972"/>
                  <a:gd name="connsiteX30" fmla="*/ 138048 w 281801"/>
                  <a:gd name="connsiteY30" fmla="*/ 429458 h 448972"/>
                  <a:gd name="connsiteX31" fmla="*/ 110837 w 281801"/>
                  <a:gd name="connsiteY31" fmla="*/ 448972 h 448972"/>
                  <a:gd name="connsiteX32" fmla="*/ 104378 w 281801"/>
                  <a:gd name="connsiteY32" fmla="*/ 442788 h 448972"/>
                  <a:gd name="connsiteX33" fmla="*/ 102454 w 281801"/>
                  <a:gd name="connsiteY33" fmla="*/ 427809 h 448972"/>
                  <a:gd name="connsiteX34" fmla="*/ 93934 w 281801"/>
                  <a:gd name="connsiteY34" fmla="*/ 410218 h 448972"/>
                  <a:gd name="connsiteX35" fmla="*/ 92010 w 281801"/>
                  <a:gd name="connsiteY35" fmla="*/ 394139 h 448972"/>
                  <a:gd name="connsiteX36" fmla="*/ 87337 w 281801"/>
                  <a:gd name="connsiteY36" fmla="*/ 388367 h 448972"/>
                  <a:gd name="connsiteX37" fmla="*/ 92285 w 281801"/>
                  <a:gd name="connsiteY37" fmla="*/ 372975 h 448972"/>
                  <a:gd name="connsiteX38" fmla="*/ 91460 w 281801"/>
                  <a:gd name="connsiteY38" fmla="*/ 365692 h 448972"/>
                  <a:gd name="connsiteX39" fmla="*/ 93384 w 281801"/>
                  <a:gd name="connsiteY39" fmla="*/ 356072 h 448972"/>
                  <a:gd name="connsiteX40" fmla="*/ 83764 w 281801"/>
                  <a:gd name="connsiteY40" fmla="*/ 346864 h 448972"/>
                  <a:gd name="connsiteX41" fmla="*/ 79504 w 281801"/>
                  <a:gd name="connsiteY41" fmla="*/ 332709 h 448972"/>
                  <a:gd name="connsiteX42" fmla="*/ 82253 w 281801"/>
                  <a:gd name="connsiteY42" fmla="*/ 322677 h 448972"/>
                  <a:gd name="connsiteX43" fmla="*/ 79229 w 281801"/>
                  <a:gd name="connsiteY43" fmla="*/ 317730 h 448972"/>
                  <a:gd name="connsiteX44" fmla="*/ 70709 w 281801"/>
                  <a:gd name="connsiteY44" fmla="*/ 317730 h 448972"/>
                  <a:gd name="connsiteX45" fmla="*/ 61501 w 281801"/>
                  <a:gd name="connsiteY45" fmla="*/ 311134 h 448972"/>
                  <a:gd name="connsiteX46" fmla="*/ 52431 w 281801"/>
                  <a:gd name="connsiteY46" fmla="*/ 316493 h 448972"/>
                  <a:gd name="connsiteX47" fmla="*/ 39513 w 281801"/>
                  <a:gd name="connsiteY47" fmla="*/ 315531 h 448972"/>
                  <a:gd name="connsiteX48" fmla="*/ 25495 w 281801"/>
                  <a:gd name="connsiteY48" fmla="*/ 317593 h 448972"/>
                  <a:gd name="connsiteX49" fmla="*/ 21785 w 281801"/>
                  <a:gd name="connsiteY49" fmla="*/ 310309 h 448972"/>
                  <a:gd name="connsiteX50" fmla="*/ 16425 w 281801"/>
                  <a:gd name="connsiteY50" fmla="*/ 309484 h 448972"/>
                  <a:gd name="connsiteX51" fmla="*/ 11066 w 281801"/>
                  <a:gd name="connsiteY51" fmla="*/ 302338 h 448972"/>
                  <a:gd name="connsiteX52" fmla="*/ 2958 w 281801"/>
                  <a:gd name="connsiteY52" fmla="*/ 293818 h 448972"/>
                  <a:gd name="connsiteX53" fmla="*/ 1171 w 281801"/>
                  <a:gd name="connsiteY53" fmla="*/ 282686 h 448972"/>
                  <a:gd name="connsiteX54" fmla="*/ 1996 w 281801"/>
                  <a:gd name="connsiteY54" fmla="*/ 270455 h 448972"/>
                  <a:gd name="connsiteX55" fmla="*/ 621 w 281801"/>
                  <a:gd name="connsiteY55" fmla="*/ 257400 h 448972"/>
                  <a:gd name="connsiteX56" fmla="*/ 10241 w 281801"/>
                  <a:gd name="connsiteY56" fmla="*/ 239947 h 448972"/>
                  <a:gd name="connsiteX57" fmla="*/ 20548 w 281801"/>
                  <a:gd name="connsiteY57" fmla="*/ 234587 h 448972"/>
                  <a:gd name="connsiteX58" fmla="*/ 20136 w 281801"/>
                  <a:gd name="connsiteY58" fmla="*/ 227853 h 448972"/>
                  <a:gd name="connsiteX59" fmla="*/ 27557 w 281801"/>
                  <a:gd name="connsiteY59" fmla="*/ 215897 h 448972"/>
                  <a:gd name="connsiteX60" fmla="*/ 30580 w 281801"/>
                  <a:gd name="connsiteY60" fmla="*/ 208613 h 448972"/>
                  <a:gd name="connsiteX61" fmla="*/ 27557 w 281801"/>
                  <a:gd name="connsiteY61" fmla="*/ 204353 h 448972"/>
                  <a:gd name="connsiteX62" fmla="*/ 19449 w 281801"/>
                  <a:gd name="connsiteY62" fmla="*/ 201467 h 448972"/>
                  <a:gd name="connsiteX63" fmla="*/ 20273 w 281801"/>
                  <a:gd name="connsiteY63" fmla="*/ 192672 h 448972"/>
                  <a:gd name="connsiteX64" fmla="*/ 24946 w 281801"/>
                  <a:gd name="connsiteY64" fmla="*/ 183464 h 448972"/>
                  <a:gd name="connsiteX65" fmla="*/ 28519 w 281801"/>
                  <a:gd name="connsiteY65" fmla="*/ 177967 h 448972"/>
                  <a:gd name="connsiteX66" fmla="*/ 38963 w 281801"/>
                  <a:gd name="connsiteY66" fmla="*/ 177005 h 448972"/>
                  <a:gd name="connsiteX67" fmla="*/ 45422 w 281801"/>
                  <a:gd name="connsiteY67" fmla="*/ 171646 h 448972"/>
                  <a:gd name="connsiteX68" fmla="*/ 41712 w 281801"/>
                  <a:gd name="connsiteY68" fmla="*/ 165324 h 448972"/>
                  <a:gd name="connsiteX69" fmla="*/ 35528 w 281801"/>
                  <a:gd name="connsiteY69" fmla="*/ 161614 h 448972"/>
                  <a:gd name="connsiteX70" fmla="*/ 38551 w 281801"/>
                  <a:gd name="connsiteY70" fmla="*/ 159002 h 448972"/>
                  <a:gd name="connsiteX71" fmla="*/ 47758 w 281801"/>
                  <a:gd name="connsiteY71" fmla="*/ 156116 h 448972"/>
                  <a:gd name="connsiteX72" fmla="*/ 54218 w 281801"/>
                  <a:gd name="connsiteY72" fmla="*/ 152131 h 448972"/>
                  <a:gd name="connsiteX73" fmla="*/ 54767 w 281801"/>
                  <a:gd name="connsiteY73" fmla="*/ 144710 h 448972"/>
                  <a:gd name="connsiteX74" fmla="*/ 60127 w 281801"/>
                  <a:gd name="connsiteY74" fmla="*/ 141137 h 448972"/>
                  <a:gd name="connsiteX75" fmla="*/ 70434 w 281801"/>
                  <a:gd name="connsiteY75" fmla="*/ 130967 h 448972"/>
                  <a:gd name="connsiteX76" fmla="*/ 70434 w 281801"/>
                  <a:gd name="connsiteY76" fmla="*/ 120248 h 448972"/>
                  <a:gd name="connsiteX77" fmla="*/ 74145 w 281801"/>
                  <a:gd name="connsiteY77" fmla="*/ 118187 h 448972"/>
                  <a:gd name="connsiteX78" fmla="*/ 74282 w 281801"/>
                  <a:gd name="connsiteY78" fmla="*/ 124096 h 448972"/>
                  <a:gd name="connsiteX79" fmla="*/ 78542 w 281801"/>
                  <a:gd name="connsiteY79" fmla="*/ 131792 h 448972"/>
                  <a:gd name="connsiteX80" fmla="*/ 88162 w 281801"/>
                  <a:gd name="connsiteY80" fmla="*/ 128356 h 448972"/>
                  <a:gd name="connsiteX81" fmla="*/ 98744 w 281801"/>
                  <a:gd name="connsiteY81" fmla="*/ 128219 h 448972"/>
                  <a:gd name="connsiteX82" fmla="*/ 103142 w 281801"/>
                  <a:gd name="connsiteY82" fmla="*/ 115713 h 448972"/>
                  <a:gd name="connsiteX83" fmla="*/ 109875 w 281801"/>
                  <a:gd name="connsiteY83" fmla="*/ 114751 h 448972"/>
                  <a:gd name="connsiteX84" fmla="*/ 107402 w 281801"/>
                  <a:gd name="connsiteY84" fmla="*/ 110353 h 448972"/>
                  <a:gd name="connsiteX85" fmla="*/ 110013 w 281801"/>
                  <a:gd name="connsiteY85" fmla="*/ 105544 h 448972"/>
                  <a:gd name="connsiteX86" fmla="*/ 121007 w 281801"/>
                  <a:gd name="connsiteY86" fmla="*/ 104719 h 448972"/>
                  <a:gd name="connsiteX87" fmla="*/ 117983 w 281801"/>
                  <a:gd name="connsiteY87" fmla="*/ 100459 h 448972"/>
                  <a:gd name="connsiteX88" fmla="*/ 101080 w 281801"/>
                  <a:gd name="connsiteY88" fmla="*/ 98672 h 448972"/>
                  <a:gd name="connsiteX89" fmla="*/ 99843 w 281801"/>
                  <a:gd name="connsiteY89" fmla="*/ 87678 h 448972"/>
                  <a:gd name="connsiteX90" fmla="*/ 104516 w 281801"/>
                  <a:gd name="connsiteY90" fmla="*/ 74485 h 448972"/>
                  <a:gd name="connsiteX91" fmla="*/ 99293 w 281801"/>
                  <a:gd name="connsiteY91" fmla="*/ 75997 h 448972"/>
                  <a:gd name="connsiteX92" fmla="*/ 95033 w 281801"/>
                  <a:gd name="connsiteY92" fmla="*/ 84242 h 448972"/>
                  <a:gd name="connsiteX93" fmla="*/ 91185 w 281801"/>
                  <a:gd name="connsiteY93" fmla="*/ 90976 h 448972"/>
                  <a:gd name="connsiteX94" fmla="*/ 91048 w 281801"/>
                  <a:gd name="connsiteY94" fmla="*/ 99222 h 448972"/>
                  <a:gd name="connsiteX95" fmla="*/ 96957 w 281801"/>
                  <a:gd name="connsiteY95" fmla="*/ 105956 h 448972"/>
                  <a:gd name="connsiteX96" fmla="*/ 91323 w 281801"/>
                  <a:gd name="connsiteY96" fmla="*/ 113102 h 448972"/>
                  <a:gd name="connsiteX97" fmla="*/ 89399 w 281801"/>
                  <a:gd name="connsiteY97" fmla="*/ 120386 h 448972"/>
                  <a:gd name="connsiteX98" fmla="*/ 80878 w 281801"/>
                  <a:gd name="connsiteY98" fmla="*/ 124371 h 448972"/>
                  <a:gd name="connsiteX99" fmla="*/ 78405 w 281801"/>
                  <a:gd name="connsiteY99" fmla="*/ 115713 h 448972"/>
                  <a:gd name="connsiteX100" fmla="*/ 75519 w 281801"/>
                  <a:gd name="connsiteY100" fmla="*/ 108429 h 448972"/>
                  <a:gd name="connsiteX101" fmla="*/ 68098 w 281801"/>
                  <a:gd name="connsiteY101" fmla="*/ 114064 h 448972"/>
                  <a:gd name="connsiteX102" fmla="*/ 61226 w 281801"/>
                  <a:gd name="connsiteY102" fmla="*/ 110353 h 448972"/>
                  <a:gd name="connsiteX103" fmla="*/ 61226 w 281801"/>
                  <a:gd name="connsiteY103" fmla="*/ 93038 h 448972"/>
                  <a:gd name="connsiteX104" fmla="*/ 71396 w 281801"/>
                  <a:gd name="connsiteY104" fmla="*/ 87266 h 448972"/>
                  <a:gd name="connsiteX105" fmla="*/ 78542 w 281801"/>
                  <a:gd name="connsiteY105" fmla="*/ 68713 h 448972"/>
                  <a:gd name="connsiteX106" fmla="*/ 81978 w 281801"/>
                  <a:gd name="connsiteY106" fmla="*/ 61979 h 448972"/>
                  <a:gd name="connsiteX107" fmla="*/ 85276 w 281801"/>
                  <a:gd name="connsiteY107" fmla="*/ 52909 h 448972"/>
                  <a:gd name="connsiteX108" fmla="*/ 100118 w 281801"/>
                  <a:gd name="connsiteY108" fmla="*/ 40541 h 448972"/>
                  <a:gd name="connsiteX109" fmla="*/ 111387 w 281801"/>
                  <a:gd name="connsiteY109" fmla="*/ 41503 h 448972"/>
                  <a:gd name="connsiteX110" fmla="*/ 115235 w 281801"/>
                  <a:gd name="connsiteY110" fmla="*/ 48649 h 448972"/>
                  <a:gd name="connsiteX111" fmla="*/ 129665 w 281801"/>
                  <a:gd name="connsiteY111" fmla="*/ 50161 h 448972"/>
                  <a:gd name="connsiteX112" fmla="*/ 138735 w 281801"/>
                  <a:gd name="connsiteY112" fmla="*/ 57307 h 448972"/>
                  <a:gd name="connsiteX113" fmla="*/ 140796 w 281801"/>
                  <a:gd name="connsiteY113" fmla="*/ 63216 h 448972"/>
                  <a:gd name="connsiteX114" fmla="*/ 145469 w 281801"/>
                  <a:gd name="connsiteY114" fmla="*/ 66102 h 448972"/>
                  <a:gd name="connsiteX115" fmla="*/ 144644 w 281801"/>
                  <a:gd name="connsiteY115" fmla="*/ 59781 h 448972"/>
                  <a:gd name="connsiteX116" fmla="*/ 144232 w 281801"/>
                  <a:gd name="connsiteY116" fmla="*/ 51123 h 448972"/>
                  <a:gd name="connsiteX117" fmla="*/ 148492 w 281801"/>
                  <a:gd name="connsiteY117" fmla="*/ 52222 h 448972"/>
                  <a:gd name="connsiteX118" fmla="*/ 152340 w 281801"/>
                  <a:gd name="connsiteY118" fmla="*/ 57169 h 448972"/>
                  <a:gd name="connsiteX119" fmla="*/ 161548 w 281801"/>
                  <a:gd name="connsiteY119" fmla="*/ 47412 h 448972"/>
                  <a:gd name="connsiteX120" fmla="*/ 165396 w 281801"/>
                  <a:gd name="connsiteY120" fmla="*/ 50023 h 448972"/>
                  <a:gd name="connsiteX121" fmla="*/ 169656 w 281801"/>
                  <a:gd name="connsiteY121" fmla="*/ 46038 h 448972"/>
                  <a:gd name="connsiteX122" fmla="*/ 174466 w 281801"/>
                  <a:gd name="connsiteY122" fmla="*/ 46038 h 448972"/>
                  <a:gd name="connsiteX123" fmla="*/ 173092 w 281801"/>
                  <a:gd name="connsiteY123" fmla="*/ 43152 h 448972"/>
                  <a:gd name="connsiteX124" fmla="*/ 175153 w 281801"/>
                  <a:gd name="connsiteY124" fmla="*/ 41228 h 448972"/>
                  <a:gd name="connsiteX125" fmla="*/ 161548 w 281801"/>
                  <a:gd name="connsiteY125" fmla="*/ 41228 h 448972"/>
                  <a:gd name="connsiteX126" fmla="*/ 150966 w 281801"/>
                  <a:gd name="connsiteY126" fmla="*/ 34631 h 448972"/>
                  <a:gd name="connsiteX127" fmla="*/ 150004 w 281801"/>
                  <a:gd name="connsiteY127" fmla="*/ 19240 h 448972"/>
                  <a:gd name="connsiteX128" fmla="*/ 148630 w 281801"/>
                  <a:gd name="connsiteY128" fmla="*/ 10032 h 448972"/>
                  <a:gd name="connsiteX129" fmla="*/ 152890 w 281801"/>
                  <a:gd name="connsiteY129" fmla="*/ 0 h 448972"/>
                  <a:gd name="connsiteX130" fmla="*/ 160036 w 281801"/>
                  <a:gd name="connsiteY130" fmla="*/ 4810 h 448972"/>
                  <a:gd name="connsiteX131" fmla="*/ 156600 w 281801"/>
                  <a:gd name="connsiteY131" fmla="*/ 11406 h 448972"/>
                  <a:gd name="connsiteX132" fmla="*/ 157975 w 281801"/>
                  <a:gd name="connsiteY132" fmla="*/ 21026 h 448972"/>
                  <a:gd name="connsiteX133" fmla="*/ 158937 w 281801"/>
                  <a:gd name="connsiteY133" fmla="*/ 28447 h 448972"/>
                  <a:gd name="connsiteX134" fmla="*/ 165808 w 281801"/>
                  <a:gd name="connsiteY134" fmla="*/ 32158 h 448972"/>
                  <a:gd name="connsiteX135" fmla="*/ 172542 w 281801"/>
                  <a:gd name="connsiteY135" fmla="*/ 36693 h 448972"/>
                  <a:gd name="connsiteX136" fmla="*/ 184223 w 281801"/>
                  <a:gd name="connsiteY136" fmla="*/ 37243 h 448972"/>
                  <a:gd name="connsiteX137" fmla="*/ 186697 w 281801"/>
                  <a:gd name="connsiteY137" fmla="*/ 39167 h 448972"/>
                  <a:gd name="connsiteX138" fmla="*/ 186284 w 281801"/>
                  <a:gd name="connsiteY138" fmla="*/ 33944 h 448972"/>
                  <a:gd name="connsiteX139" fmla="*/ 181062 w 281801"/>
                  <a:gd name="connsiteY139" fmla="*/ 28722 h 448972"/>
                  <a:gd name="connsiteX140" fmla="*/ 182024 w 281801"/>
                  <a:gd name="connsiteY140" fmla="*/ 22126 h 44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81801" h="448972">
                    <a:moveTo>
                      <a:pt x="182024" y="22126"/>
                    </a:moveTo>
                    <a:cubicBezTo>
                      <a:pt x="182024" y="22126"/>
                      <a:pt x="235346" y="66240"/>
                      <a:pt x="255822" y="117637"/>
                    </a:cubicBezTo>
                    <a:cubicBezTo>
                      <a:pt x="276161" y="169035"/>
                      <a:pt x="275749" y="157628"/>
                      <a:pt x="280009" y="191298"/>
                    </a:cubicBezTo>
                    <a:cubicBezTo>
                      <a:pt x="284269" y="225105"/>
                      <a:pt x="279597" y="288458"/>
                      <a:pt x="279597" y="288458"/>
                    </a:cubicBezTo>
                    <a:cubicBezTo>
                      <a:pt x="279597" y="288458"/>
                      <a:pt x="273825" y="258499"/>
                      <a:pt x="269977" y="257812"/>
                    </a:cubicBezTo>
                    <a:cubicBezTo>
                      <a:pt x="266129" y="256988"/>
                      <a:pt x="263793" y="258911"/>
                      <a:pt x="261457" y="253964"/>
                    </a:cubicBezTo>
                    <a:cubicBezTo>
                      <a:pt x="259120" y="249017"/>
                      <a:pt x="254860" y="241733"/>
                      <a:pt x="250325" y="240496"/>
                    </a:cubicBezTo>
                    <a:cubicBezTo>
                      <a:pt x="245653" y="239397"/>
                      <a:pt x="236857" y="237473"/>
                      <a:pt x="229986" y="237885"/>
                    </a:cubicBezTo>
                    <a:cubicBezTo>
                      <a:pt x="223115" y="238298"/>
                      <a:pt x="224214" y="235961"/>
                      <a:pt x="219679" y="235137"/>
                    </a:cubicBezTo>
                    <a:cubicBezTo>
                      <a:pt x="215007" y="234312"/>
                      <a:pt x="214319" y="233625"/>
                      <a:pt x="210472" y="233625"/>
                    </a:cubicBezTo>
                    <a:cubicBezTo>
                      <a:pt x="206624" y="233625"/>
                      <a:pt x="202776" y="232800"/>
                      <a:pt x="202363" y="231014"/>
                    </a:cubicBezTo>
                    <a:cubicBezTo>
                      <a:pt x="201951" y="229090"/>
                      <a:pt x="195080" y="222906"/>
                      <a:pt x="193568" y="223730"/>
                    </a:cubicBezTo>
                    <a:cubicBezTo>
                      <a:pt x="192056" y="224555"/>
                      <a:pt x="190957" y="229090"/>
                      <a:pt x="194393" y="231014"/>
                    </a:cubicBezTo>
                    <a:cubicBezTo>
                      <a:pt x="197828" y="232938"/>
                      <a:pt x="203188" y="235274"/>
                      <a:pt x="204425" y="237885"/>
                    </a:cubicBezTo>
                    <a:cubicBezTo>
                      <a:pt x="205524" y="240496"/>
                      <a:pt x="203600" y="245581"/>
                      <a:pt x="206349" y="244344"/>
                    </a:cubicBezTo>
                    <a:cubicBezTo>
                      <a:pt x="209097" y="243245"/>
                      <a:pt x="214045" y="236236"/>
                      <a:pt x="216656" y="238572"/>
                    </a:cubicBezTo>
                    <a:cubicBezTo>
                      <a:pt x="219404" y="240909"/>
                      <a:pt x="222840" y="247780"/>
                      <a:pt x="224764" y="247780"/>
                    </a:cubicBezTo>
                    <a:cubicBezTo>
                      <a:pt x="226688" y="247780"/>
                      <a:pt x="231635" y="245856"/>
                      <a:pt x="232460" y="248192"/>
                    </a:cubicBezTo>
                    <a:cubicBezTo>
                      <a:pt x="233284" y="250528"/>
                      <a:pt x="230948" y="259324"/>
                      <a:pt x="224352" y="264271"/>
                    </a:cubicBezTo>
                    <a:cubicBezTo>
                      <a:pt x="217755" y="269218"/>
                      <a:pt x="208960" y="277327"/>
                      <a:pt x="201264" y="280762"/>
                    </a:cubicBezTo>
                    <a:cubicBezTo>
                      <a:pt x="193568" y="284198"/>
                      <a:pt x="180100" y="285023"/>
                      <a:pt x="180925" y="287634"/>
                    </a:cubicBezTo>
                    <a:cubicBezTo>
                      <a:pt x="181749" y="290382"/>
                      <a:pt x="183261" y="293818"/>
                      <a:pt x="189033" y="292993"/>
                    </a:cubicBezTo>
                    <a:cubicBezTo>
                      <a:pt x="194805" y="292169"/>
                      <a:pt x="201676" y="291482"/>
                      <a:pt x="203600" y="289970"/>
                    </a:cubicBezTo>
                    <a:cubicBezTo>
                      <a:pt x="205524" y="288458"/>
                      <a:pt x="209784" y="286946"/>
                      <a:pt x="207860" y="292993"/>
                    </a:cubicBezTo>
                    <a:cubicBezTo>
                      <a:pt x="205936" y="299177"/>
                      <a:pt x="197141" y="314432"/>
                      <a:pt x="188621" y="321715"/>
                    </a:cubicBezTo>
                    <a:cubicBezTo>
                      <a:pt x="180100" y="328999"/>
                      <a:pt x="168282" y="336695"/>
                      <a:pt x="168969" y="345078"/>
                    </a:cubicBezTo>
                    <a:cubicBezTo>
                      <a:pt x="169793" y="353598"/>
                      <a:pt x="174328" y="363905"/>
                      <a:pt x="171580" y="370364"/>
                    </a:cubicBezTo>
                    <a:cubicBezTo>
                      <a:pt x="168969" y="376823"/>
                      <a:pt x="155501" y="385756"/>
                      <a:pt x="154264" y="391528"/>
                    </a:cubicBezTo>
                    <a:cubicBezTo>
                      <a:pt x="153027" y="397300"/>
                      <a:pt x="158524" y="399636"/>
                      <a:pt x="155363" y="402247"/>
                    </a:cubicBezTo>
                    <a:cubicBezTo>
                      <a:pt x="152340" y="404858"/>
                      <a:pt x="146980" y="408706"/>
                      <a:pt x="146568" y="412967"/>
                    </a:cubicBezTo>
                    <a:cubicBezTo>
                      <a:pt x="146156" y="417227"/>
                      <a:pt x="143820" y="422999"/>
                      <a:pt x="138048" y="429458"/>
                    </a:cubicBezTo>
                    <a:cubicBezTo>
                      <a:pt x="132276" y="435917"/>
                      <a:pt x="114685" y="448972"/>
                      <a:pt x="110837" y="448972"/>
                    </a:cubicBezTo>
                    <a:cubicBezTo>
                      <a:pt x="106989" y="448972"/>
                      <a:pt x="104378" y="447461"/>
                      <a:pt x="104378" y="442788"/>
                    </a:cubicBezTo>
                    <a:cubicBezTo>
                      <a:pt x="104378" y="438116"/>
                      <a:pt x="105890" y="431657"/>
                      <a:pt x="102454" y="427809"/>
                    </a:cubicBezTo>
                    <a:cubicBezTo>
                      <a:pt x="99019" y="423961"/>
                      <a:pt x="94759" y="415852"/>
                      <a:pt x="93934" y="410218"/>
                    </a:cubicBezTo>
                    <a:cubicBezTo>
                      <a:pt x="93109" y="404446"/>
                      <a:pt x="95033" y="396750"/>
                      <a:pt x="92010" y="394139"/>
                    </a:cubicBezTo>
                    <a:cubicBezTo>
                      <a:pt x="88986" y="391391"/>
                      <a:pt x="87062" y="394551"/>
                      <a:pt x="87337" y="388367"/>
                    </a:cubicBezTo>
                    <a:cubicBezTo>
                      <a:pt x="87750" y="382183"/>
                      <a:pt x="88849" y="376411"/>
                      <a:pt x="92285" y="372975"/>
                    </a:cubicBezTo>
                    <a:cubicBezTo>
                      <a:pt x="95720" y="369540"/>
                      <a:pt x="93384" y="370364"/>
                      <a:pt x="91460" y="365692"/>
                    </a:cubicBezTo>
                    <a:cubicBezTo>
                      <a:pt x="89536" y="361019"/>
                      <a:pt x="92560" y="357996"/>
                      <a:pt x="93384" y="356072"/>
                    </a:cubicBezTo>
                    <a:cubicBezTo>
                      <a:pt x="94209" y="354148"/>
                      <a:pt x="85276" y="352224"/>
                      <a:pt x="83764" y="346864"/>
                    </a:cubicBezTo>
                    <a:cubicBezTo>
                      <a:pt x="82253" y="341505"/>
                      <a:pt x="79504" y="338344"/>
                      <a:pt x="79504" y="332709"/>
                    </a:cubicBezTo>
                    <a:cubicBezTo>
                      <a:pt x="79504" y="326938"/>
                      <a:pt x="82528" y="325838"/>
                      <a:pt x="82253" y="322677"/>
                    </a:cubicBezTo>
                    <a:cubicBezTo>
                      <a:pt x="81840" y="319654"/>
                      <a:pt x="82665" y="317730"/>
                      <a:pt x="79229" y="317730"/>
                    </a:cubicBezTo>
                    <a:cubicBezTo>
                      <a:pt x="75794" y="317730"/>
                      <a:pt x="73870" y="319654"/>
                      <a:pt x="70709" y="317730"/>
                    </a:cubicBezTo>
                    <a:cubicBezTo>
                      <a:pt x="67685" y="315806"/>
                      <a:pt x="63838" y="310034"/>
                      <a:pt x="61501" y="311134"/>
                    </a:cubicBezTo>
                    <a:cubicBezTo>
                      <a:pt x="59165" y="312233"/>
                      <a:pt x="57241" y="316081"/>
                      <a:pt x="52431" y="316493"/>
                    </a:cubicBezTo>
                    <a:cubicBezTo>
                      <a:pt x="47621" y="316905"/>
                      <a:pt x="41712" y="315531"/>
                      <a:pt x="39513" y="315531"/>
                    </a:cubicBezTo>
                    <a:cubicBezTo>
                      <a:pt x="37314" y="315531"/>
                      <a:pt x="28244" y="318967"/>
                      <a:pt x="25495" y="317593"/>
                    </a:cubicBezTo>
                    <a:cubicBezTo>
                      <a:pt x="22747" y="316218"/>
                      <a:pt x="21785" y="310309"/>
                      <a:pt x="21785" y="310309"/>
                    </a:cubicBezTo>
                    <a:cubicBezTo>
                      <a:pt x="21785" y="310309"/>
                      <a:pt x="19174" y="311683"/>
                      <a:pt x="16425" y="309484"/>
                    </a:cubicBezTo>
                    <a:cubicBezTo>
                      <a:pt x="13677" y="307286"/>
                      <a:pt x="12028" y="304537"/>
                      <a:pt x="11066" y="302338"/>
                    </a:cubicBezTo>
                    <a:cubicBezTo>
                      <a:pt x="10104" y="300139"/>
                      <a:pt x="5844" y="296566"/>
                      <a:pt x="2958" y="293818"/>
                    </a:cubicBezTo>
                    <a:cubicBezTo>
                      <a:pt x="72" y="291069"/>
                      <a:pt x="72" y="285572"/>
                      <a:pt x="1171" y="282686"/>
                    </a:cubicBezTo>
                    <a:cubicBezTo>
                      <a:pt x="2270" y="279800"/>
                      <a:pt x="3920" y="273066"/>
                      <a:pt x="1996" y="270455"/>
                    </a:cubicBezTo>
                    <a:cubicBezTo>
                      <a:pt x="72" y="267707"/>
                      <a:pt x="-615" y="261385"/>
                      <a:pt x="621" y="257400"/>
                    </a:cubicBezTo>
                    <a:cubicBezTo>
                      <a:pt x="1996" y="253414"/>
                      <a:pt x="6393" y="242420"/>
                      <a:pt x="10241" y="239947"/>
                    </a:cubicBezTo>
                    <a:cubicBezTo>
                      <a:pt x="14089" y="237473"/>
                      <a:pt x="20548" y="234587"/>
                      <a:pt x="20548" y="234587"/>
                    </a:cubicBezTo>
                    <a:cubicBezTo>
                      <a:pt x="20548" y="234587"/>
                      <a:pt x="19174" y="231838"/>
                      <a:pt x="20136" y="227853"/>
                    </a:cubicBezTo>
                    <a:cubicBezTo>
                      <a:pt x="21098" y="223868"/>
                      <a:pt x="26458" y="218096"/>
                      <a:pt x="27557" y="215897"/>
                    </a:cubicBezTo>
                    <a:cubicBezTo>
                      <a:pt x="28656" y="213836"/>
                      <a:pt x="28519" y="210537"/>
                      <a:pt x="30580" y="208613"/>
                    </a:cubicBezTo>
                    <a:cubicBezTo>
                      <a:pt x="32642" y="206689"/>
                      <a:pt x="30031" y="206140"/>
                      <a:pt x="27557" y="204353"/>
                    </a:cubicBezTo>
                    <a:cubicBezTo>
                      <a:pt x="25083" y="202567"/>
                      <a:pt x="20136" y="202979"/>
                      <a:pt x="19449" y="201467"/>
                    </a:cubicBezTo>
                    <a:cubicBezTo>
                      <a:pt x="18899" y="199956"/>
                      <a:pt x="17387" y="195008"/>
                      <a:pt x="20273" y="192672"/>
                    </a:cubicBezTo>
                    <a:cubicBezTo>
                      <a:pt x="23159" y="190336"/>
                      <a:pt x="24534" y="186763"/>
                      <a:pt x="24946" y="183464"/>
                    </a:cubicBezTo>
                    <a:cubicBezTo>
                      <a:pt x="25358" y="180166"/>
                      <a:pt x="24396" y="178105"/>
                      <a:pt x="28519" y="177967"/>
                    </a:cubicBezTo>
                    <a:cubicBezTo>
                      <a:pt x="32779" y="177830"/>
                      <a:pt x="34153" y="179479"/>
                      <a:pt x="38963" y="177005"/>
                    </a:cubicBezTo>
                    <a:cubicBezTo>
                      <a:pt x="43773" y="174532"/>
                      <a:pt x="45422" y="173570"/>
                      <a:pt x="45422" y="171646"/>
                    </a:cubicBezTo>
                    <a:cubicBezTo>
                      <a:pt x="45422" y="169722"/>
                      <a:pt x="44323" y="166286"/>
                      <a:pt x="41712" y="165324"/>
                    </a:cubicBezTo>
                    <a:cubicBezTo>
                      <a:pt x="39238" y="164362"/>
                      <a:pt x="36352" y="163263"/>
                      <a:pt x="35528" y="161614"/>
                    </a:cubicBezTo>
                    <a:cubicBezTo>
                      <a:pt x="34841" y="160102"/>
                      <a:pt x="34428" y="159002"/>
                      <a:pt x="38551" y="159002"/>
                    </a:cubicBezTo>
                    <a:cubicBezTo>
                      <a:pt x="42811" y="159002"/>
                      <a:pt x="44735" y="157903"/>
                      <a:pt x="47758" y="156116"/>
                    </a:cubicBezTo>
                    <a:cubicBezTo>
                      <a:pt x="50782" y="154330"/>
                      <a:pt x="53393" y="154193"/>
                      <a:pt x="54218" y="152131"/>
                    </a:cubicBezTo>
                    <a:cubicBezTo>
                      <a:pt x="55180" y="150070"/>
                      <a:pt x="54767" y="144710"/>
                      <a:pt x="54767" y="144710"/>
                    </a:cubicBezTo>
                    <a:cubicBezTo>
                      <a:pt x="54767" y="144710"/>
                      <a:pt x="56691" y="144160"/>
                      <a:pt x="60127" y="141137"/>
                    </a:cubicBezTo>
                    <a:cubicBezTo>
                      <a:pt x="63563" y="138114"/>
                      <a:pt x="70434" y="130967"/>
                      <a:pt x="70434" y="130967"/>
                    </a:cubicBezTo>
                    <a:cubicBezTo>
                      <a:pt x="70434" y="130967"/>
                      <a:pt x="70297" y="121485"/>
                      <a:pt x="70434" y="120248"/>
                    </a:cubicBezTo>
                    <a:cubicBezTo>
                      <a:pt x="70571" y="118874"/>
                      <a:pt x="72908" y="117637"/>
                      <a:pt x="74145" y="118187"/>
                    </a:cubicBezTo>
                    <a:cubicBezTo>
                      <a:pt x="75244" y="118736"/>
                      <a:pt x="74557" y="121622"/>
                      <a:pt x="74282" y="124096"/>
                    </a:cubicBezTo>
                    <a:cubicBezTo>
                      <a:pt x="74145" y="126570"/>
                      <a:pt x="75106" y="131792"/>
                      <a:pt x="78542" y="131792"/>
                    </a:cubicBezTo>
                    <a:cubicBezTo>
                      <a:pt x="81978" y="131792"/>
                      <a:pt x="85688" y="128494"/>
                      <a:pt x="88162" y="128356"/>
                    </a:cubicBezTo>
                    <a:cubicBezTo>
                      <a:pt x="90636" y="128219"/>
                      <a:pt x="95308" y="129868"/>
                      <a:pt x="98744" y="128219"/>
                    </a:cubicBezTo>
                    <a:cubicBezTo>
                      <a:pt x="102179" y="126432"/>
                      <a:pt x="103142" y="115713"/>
                      <a:pt x="103142" y="115713"/>
                    </a:cubicBezTo>
                    <a:lnTo>
                      <a:pt x="109875" y="114751"/>
                    </a:lnTo>
                    <a:cubicBezTo>
                      <a:pt x="109875" y="114751"/>
                      <a:pt x="107539" y="112827"/>
                      <a:pt x="107402" y="110353"/>
                    </a:cubicBezTo>
                    <a:cubicBezTo>
                      <a:pt x="107264" y="107880"/>
                      <a:pt x="107539" y="105681"/>
                      <a:pt x="110013" y="105544"/>
                    </a:cubicBezTo>
                    <a:cubicBezTo>
                      <a:pt x="112486" y="105406"/>
                      <a:pt x="119083" y="106093"/>
                      <a:pt x="121007" y="104719"/>
                    </a:cubicBezTo>
                    <a:cubicBezTo>
                      <a:pt x="122931" y="103345"/>
                      <a:pt x="121007" y="100459"/>
                      <a:pt x="117983" y="100459"/>
                    </a:cubicBezTo>
                    <a:cubicBezTo>
                      <a:pt x="114960" y="100459"/>
                      <a:pt x="102592" y="101421"/>
                      <a:pt x="101080" y="98672"/>
                    </a:cubicBezTo>
                    <a:cubicBezTo>
                      <a:pt x="99568" y="95924"/>
                      <a:pt x="97644" y="90839"/>
                      <a:pt x="99843" y="87678"/>
                    </a:cubicBezTo>
                    <a:cubicBezTo>
                      <a:pt x="102179" y="84655"/>
                      <a:pt x="106027" y="75447"/>
                      <a:pt x="104516" y="74485"/>
                    </a:cubicBezTo>
                    <a:cubicBezTo>
                      <a:pt x="103004" y="73523"/>
                      <a:pt x="101080" y="72561"/>
                      <a:pt x="99293" y="75997"/>
                    </a:cubicBezTo>
                    <a:cubicBezTo>
                      <a:pt x="97507" y="79433"/>
                      <a:pt x="96820" y="81219"/>
                      <a:pt x="95033" y="84242"/>
                    </a:cubicBezTo>
                    <a:cubicBezTo>
                      <a:pt x="93247" y="87266"/>
                      <a:pt x="92010" y="88503"/>
                      <a:pt x="91185" y="90976"/>
                    </a:cubicBezTo>
                    <a:cubicBezTo>
                      <a:pt x="90361" y="93450"/>
                      <a:pt x="89124" y="97848"/>
                      <a:pt x="91048" y="99222"/>
                    </a:cubicBezTo>
                    <a:cubicBezTo>
                      <a:pt x="92972" y="100596"/>
                      <a:pt x="98606" y="102245"/>
                      <a:pt x="96957" y="105956"/>
                    </a:cubicBezTo>
                    <a:cubicBezTo>
                      <a:pt x="95445" y="109529"/>
                      <a:pt x="92560" y="111178"/>
                      <a:pt x="91323" y="113102"/>
                    </a:cubicBezTo>
                    <a:cubicBezTo>
                      <a:pt x="90223" y="115026"/>
                      <a:pt x="90911" y="117912"/>
                      <a:pt x="89399" y="120386"/>
                    </a:cubicBezTo>
                    <a:cubicBezTo>
                      <a:pt x="87887" y="122859"/>
                      <a:pt x="82665" y="126020"/>
                      <a:pt x="80878" y="124371"/>
                    </a:cubicBezTo>
                    <a:cubicBezTo>
                      <a:pt x="79092" y="122859"/>
                      <a:pt x="78817" y="118599"/>
                      <a:pt x="78405" y="115713"/>
                    </a:cubicBezTo>
                    <a:cubicBezTo>
                      <a:pt x="77992" y="112827"/>
                      <a:pt x="77580" y="108017"/>
                      <a:pt x="75519" y="108429"/>
                    </a:cubicBezTo>
                    <a:cubicBezTo>
                      <a:pt x="73457" y="108842"/>
                      <a:pt x="70709" y="113652"/>
                      <a:pt x="68098" y="114064"/>
                    </a:cubicBezTo>
                    <a:cubicBezTo>
                      <a:pt x="65487" y="114476"/>
                      <a:pt x="62738" y="115576"/>
                      <a:pt x="61226" y="110353"/>
                    </a:cubicBezTo>
                    <a:cubicBezTo>
                      <a:pt x="59715" y="105131"/>
                      <a:pt x="57791" y="94824"/>
                      <a:pt x="61226" y="93038"/>
                    </a:cubicBezTo>
                    <a:cubicBezTo>
                      <a:pt x="64662" y="91251"/>
                      <a:pt x="68098" y="91251"/>
                      <a:pt x="71396" y="87266"/>
                    </a:cubicBezTo>
                    <a:cubicBezTo>
                      <a:pt x="74694" y="83280"/>
                      <a:pt x="77718" y="72561"/>
                      <a:pt x="78542" y="68713"/>
                    </a:cubicBezTo>
                    <a:cubicBezTo>
                      <a:pt x="79367" y="64865"/>
                      <a:pt x="82390" y="63766"/>
                      <a:pt x="81978" y="61979"/>
                    </a:cubicBezTo>
                    <a:cubicBezTo>
                      <a:pt x="81565" y="60193"/>
                      <a:pt x="82390" y="56207"/>
                      <a:pt x="85276" y="52909"/>
                    </a:cubicBezTo>
                    <a:cubicBezTo>
                      <a:pt x="88162" y="49611"/>
                      <a:pt x="96270" y="41228"/>
                      <a:pt x="100118" y="40541"/>
                    </a:cubicBezTo>
                    <a:cubicBezTo>
                      <a:pt x="103966" y="39991"/>
                      <a:pt x="108364" y="38479"/>
                      <a:pt x="111387" y="41503"/>
                    </a:cubicBezTo>
                    <a:cubicBezTo>
                      <a:pt x="114410" y="44526"/>
                      <a:pt x="111937" y="47962"/>
                      <a:pt x="115235" y="48649"/>
                    </a:cubicBezTo>
                    <a:cubicBezTo>
                      <a:pt x="118533" y="49199"/>
                      <a:pt x="126366" y="47824"/>
                      <a:pt x="129665" y="50161"/>
                    </a:cubicBezTo>
                    <a:cubicBezTo>
                      <a:pt x="132963" y="52497"/>
                      <a:pt x="137361" y="54833"/>
                      <a:pt x="138735" y="57307"/>
                    </a:cubicBezTo>
                    <a:cubicBezTo>
                      <a:pt x="140109" y="59781"/>
                      <a:pt x="139147" y="61155"/>
                      <a:pt x="140796" y="63216"/>
                    </a:cubicBezTo>
                    <a:cubicBezTo>
                      <a:pt x="142583" y="65278"/>
                      <a:pt x="144232" y="67064"/>
                      <a:pt x="145469" y="66102"/>
                    </a:cubicBezTo>
                    <a:cubicBezTo>
                      <a:pt x="146568" y="65140"/>
                      <a:pt x="145606" y="61704"/>
                      <a:pt x="144644" y="59781"/>
                    </a:cubicBezTo>
                    <a:cubicBezTo>
                      <a:pt x="143682" y="57857"/>
                      <a:pt x="141621" y="51947"/>
                      <a:pt x="144232" y="51123"/>
                    </a:cubicBezTo>
                    <a:cubicBezTo>
                      <a:pt x="146980" y="50298"/>
                      <a:pt x="147668" y="49336"/>
                      <a:pt x="148492" y="52222"/>
                    </a:cubicBezTo>
                    <a:cubicBezTo>
                      <a:pt x="149317" y="55108"/>
                      <a:pt x="149866" y="59643"/>
                      <a:pt x="152340" y="57169"/>
                    </a:cubicBezTo>
                    <a:cubicBezTo>
                      <a:pt x="154814" y="54696"/>
                      <a:pt x="157287" y="47412"/>
                      <a:pt x="161548" y="47412"/>
                    </a:cubicBezTo>
                    <a:cubicBezTo>
                      <a:pt x="165808" y="47412"/>
                      <a:pt x="165396" y="50023"/>
                      <a:pt x="165396" y="50023"/>
                    </a:cubicBezTo>
                    <a:cubicBezTo>
                      <a:pt x="165396" y="50023"/>
                      <a:pt x="167869" y="46175"/>
                      <a:pt x="169656" y="46038"/>
                    </a:cubicBezTo>
                    <a:cubicBezTo>
                      <a:pt x="171442" y="45900"/>
                      <a:pt x="174466" y="46038"/>
                      <a:pt x="174466" y="46038"/>
                    </a:cubicBezTo>
                    <a:lnTo>
                      <a:pt x="173092" y="43152"/>
                    </a:lnTo>
                    <a:lnTo>
                      <a:pt x="175153" y="41228"/>
                    </a:lnTo>
                    <a:cubicBezTo>
                      <a:pt x="175153" y="41228"/>
                      <a:pt x="165121" y="40678"/>
                      <a:pt x="161548" y="41228"/>
                    </a:cubicBezTo>
                    <a:cubicBezTo>
                      <a:pt x="157975" y="41778"/>
                      <a:pt x="152340" y="38479"/>
                      <a:pt x="150966" y="34631"/>
                    </a:cubicBezTo>
                    <a:cubicBezTo>
                      <a:pt x="149592" y="30784"/>
                      <a:pt x="149454" y="22126"/>
                      <a:pt x="150004" y="19240"/>
                    </a:cubicBezTo>
                    <a:cubicBezTo>
                      <a:pt x="150554" y="16354"/>
                      <a:pt x="148217" y="12368"/>
                      <a:pt x="148630" y="10032"/>
                    </a:cubicBezTo>
                    <a:cubicBezTo>
                      <a:pt x="149042" y="7696"/>
                      <a:pt x="152890" y="0"/>
                      <a:pt x="152890" y="0"/>
                    </a:cubicBezTo>
                    <a:lnTo>
                      <a:pt x="160036" y="4810"/>
                    </a:lnTo>
                    <a:cubicBezTo>
                      <a:pt x="160036" y="4810"/>
                      <a:pt x="155776" y="9757"/>
                      <a:pt x="156600" y="11406"/>
                    </a:cubicBezTo>
                    <a:cubicBezTo>
                      <a:pt x="157425" y="12918"/>
                      <a:pt x="158387" y="18278"/>
                      <a:pt x="157975" y="21026"/>
                    </a:cubicBezTo>
                    <a:cubicBezTo>
                      <a:pt x="157562" y="23775"/>
                      <a:pt x="156463" y="25424"/>
                      <a:pt x="158937" y="28447"/>
                    </a:cubicBezTo>
                    <a:cubicBezTo>
                      <a:pt x="161410" y="31471"/>
                      <a:pt x="164296" y="30509"/>
                      <a:pt x="165808" y="32158"/>
                    </a:cubicBezTo>
                    <a:cubicBezTo>
                      <a:pt x="167320" y="33669"/>
                      <a:pt x="170618" y="36555"/>
                      <a:pt x="172542" y="36693"/>
                    </a:cubicBezTo>
                    <a:cubicBezTo>
                      <a:pt x="174466" y="36830"/>
                      <a:pt x="184223" y="37243"/>
                      <a:pt x="184223" y="37243"/>
                    </a:cubicBezTo>
                    <a:lnTo>
                      <a:pt x="186697" y="39167"/>
                    </a:lnTo>
                    <a:lnTo>
                      <a:pt x="186284" y="33944"/>
                    </a:lnTo>
                    <a:cubicBezTo>
                      <a:pt x="186284" y="33944"/>
                      <a:pt x="181612" y="30921"/>
                      <a:pt x="181062" y="28722"/>
                    </a:cubicBezTo>
                    <a:cubicBezTo>
                      <a:pt x="181475" y="27485"/>
                      <a:pt x="182024" y="22126"/>
                      <a:pt x="182024" y="22126"/>
                    </a:cubicBezTo>
                  </a:path>
                </a:pathLst>
              </a:custGeom>
              <a:solidFill>
                <a:srgbClr val="FFFFFF"/>
              </a:solidFill>
              <a:ln w="1371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EF97B29-9D7B-55FF-113E-21EE7B35030C}"/>
                  </a:ext>
                </a:extLst>
              </p:cNvPr>
              <p:cNvSpPr/>
              <p:nvPr/>
            </p:nvSpPr>
            <p:spPr>
              <a:xfrm>
                <a:off x="6239434" y="2610152"/>
                <a:ext cx="12703" cy="16078"/>
              </a:xfrm>
              <a:custGeom>
                <a:avLst/>
                <a:gdLst>
                  <a:gd name="connsiteX0" fmla="*/ 5969 w 12703"/>
                  <a:gd name="connsiteY0" fmla="*/ 16079 h 16078"/>
                  <a:gd name="connsiteX1" fmla="*/ 198 w 12703"/>
                  <a:gd name="connsiteY1" fmla="*/ 12506 h 16078"/>
                  <a:gd name="connsiteX2" fmla="*/ 1159 w 12703"/>
                  <a:gd name="connsiteY2" fmla="*/ 3985 h 16078"/>
                  <a:gd name="connsiteX3" fmla="*/ 7893 w 12703"/>
                  <a:gd name="connsiteY3" fmla="*/ 137 h 16078"/>
                  <a:gd name="connsiteX4" fmla="*/ 12703 w 12703"/>
                  <a:gd name="connsiteY4" fmla="*/ 0 h 16078"/>
                  <a:gd name="connsiteX5" fmla="*/ 11879 w 12703"/>
                  <a:gd name="connsiteY5" fmla="*/ 3436 h 16078"/>
                  <a:gd name="connsiteX6" fmla="*/ 9955 w 12703"/>
                  <a:gd name="connsiteY6" fmla="*/ 4398 h 16078"/>
                  <a:gd name="connsiteX7" fmla="*/ 10505 w 12703"/>
                  <a:gd name="connsiteY7" fmla="*/ 8383 h 16078"/>
                  <a:gd name="connsiteX8" fmla="*/ 7206 w 12703"/>
                  <a:gd name="connsiteY8" fmla="*/ 5634 h 16078"/>
                  <a:gd name="connsiteX9" fmla="*/ 4595 w 12703"/>
                  <a:gd name="connsiteY9" fmla="*/ 7971 h 16078"/>
                  <a:gd name="connsiteX10" fmla="*/ 7069 w 12703"/>
                  <a:gd name="connsiteY10" fmla="*/ 11956 h 16078"/>
                  <a:gd name="connsiteX11" fmla="*/ 5969 w 12703"/>
                  <a:gd name="connsiteY11" fmla="*/ 16079 h 1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03" h="16078">
                    <a:moveTo>
                      <a:pt x="5969" y="16079"/>
                    </a:moveTo>
                    <a:cubicBezTo>
                      <a:pt x="5969" y="16079"/>
                      <a:pt x="747" y="14292"/>
                      <a:pt x="198" y="12506"/>
                    </a:cubicBezTo>
                    <a:cubicBezTo>
                      <a:pt x="-352" y="10582"/>
                      <a:pt x="335" y="6596"/>
                      <a:pt x="1159" y="3985"/>
                    </a:cubicBezTo>
                    <a:cubicBezTo>
                      <a:pt x="1984" y="1512"/>
                      <a:pt x="7893" y="137"/>
                      <a:pt x="7893" y="137"/>
                    </a:cubicBezTo>
                    <a:lnTo>
                      <a:pt x="12703" y="0"/>
                    </a:lnTo>
                    <a:lnTo>
                      <a:pt x="11879" y="3436"/>
                    </a:lnTo>
                    <a:lnTo>
                      <a:pt x="9955" y="4398"/>
                    </a:lnTo>
                    <a:lnTo>
                      <a:pt x="10505" y="8383"/>
                    </a:lnTo>
                    <a:lnTo>
                      <a:pt x="7206" y="5634"/>
                    </a:lnTo>
                    <a:lnTo>
                      <a:pt x="4595" y="7971"/>
                    </a:lnTo>
                    <a:lnTo>
                      <a:pt x="7069" y="11956"/>
                    </a:lnTo>
                    <a:lnTo>
                      <a:pt x="5969" y="16079"/>
                    </a:lnTo>
                    <a:close/>
                  </a:path>
                </a:pathLst>
              </a:custGeom>
              <a:solidFill>
                <a:srgbClr val="1677A5"/>
              </a:solidFill>
              <a:ln w="1371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EFE80C5-0D76-8A40-1E40-2062DAC8019A}"/>
                  </a:ext>
                </a:extLst>
              </p:cNvPr>
              <p:cNvSpPr/>
              <p:nvPr/>
            </p:nvSpPr>
            <p:spPr>
              <a:xfrm>
                <a:off x="6262358" y="2773137"/>
                <a:ext cx="29011" cy="51894"/>
              </a:xfrm>
              <a:custGeom>
                <a:avLst/>
                <a:gdLst>
                  <a:gd name="connsiteX0" fmla="*/ 912 w 29011"/>
                  <a:gd name="connsiteY0" fmla="*/ 278 h 51894"/>
                  <a:gd name="connsiteX1" fmla="*/ 7233 w 29011"/>
                  <a:gd name="connsiteY1" fmla="*/ 4538 h 51894"/>
                  <a:gd name="connsiteX2" fmla="*/ 10669 w 29011"/>
                  <a:gd name="connsiteY2" fmla="*/ 13745 h 51894"/>
                  <a:gd name="connsiteX3" fmla="*/ 13555 w 29011"/>
                  <a:gd name="connsiteY3" fmla="*/ 19655 h 51894"/>
                  <a:gd name="connsiteX4" fmla="*/ 18227 w 29011"/>
                  <a:gd name="connsiteY4" fmla="*/ 22678 h 51894"/>
                  <a:gd name="connsiteX5" fmla="*/ 19739 w 29011"/>
                  <a:gd name="connsiteY5" fmla="*/ 31748 h 51894"/>
                  <a:gd name="connsiteX6" fmla="*/ 26885 w 29011"/>
                  <a:gd name="connsiteY6" fmla="*/ 39032 h 51894"/>
                  <a:gd name="connsiteX7" fmla="*/ 28534 w 29011"/>
                  <a:gd name="connsiteY7" fmla="*/ 51675 h 51894"/>
                  <a:gd name="connsiteX8" fmla="*/ 23587 w 29011"/>
                  <a:gd name="connsiteY8" fmla="*/ 49614 h 51894"/>
                  <a:gd name="connsiteX9" fmla="*/ 16303 w 29011"/>
                  <a:gd name="connsiteY9" fmla="*/ 42742 h 51894"/>
                  <a:gd name="connsiteX10" fmla="*/ 16166 w 29011"/>
                  <a:gd name="connsiteY10" fmla="*/ 34085 h 51894"/>
                  <a:gd name="connsiteX11" fmla="*/ 11768 w 29011"/>
                  <a:gd name="connsiteY11" fmla="*/ 28725 h 51894"/>
                  <a:gd name="connsiteX12" fmla="*/ 9020 w 29011"/>
                  <a:gd name="connsiteY12" fmla="*/ 20479 h 51894"/>
                  <a:gd name="connsiteX13" fmla="*/ 1736 w 29011"/>
                  <a:gd name="connsiteY13" fmla="*/ 13471 h 51894"/>
                  <a:gd name="connsiteX14" fmla="*/ 224 w 29011"/>
                  <a:gd name="connsiteY14" fmla="*/ 4400 h 51894"/>
                  <a:gd name="connsiteX15" fmla="*/ 912 w 29011"/>
                  <a:gd name="connsiteY15" fmla="*/ 278 h 5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11" h="51894">
                    <a:moveTo>
                      <a:pt x="912" y="278"/>
                    </a:moveTo>
                    <a:cubicBezTo>
                      <a:pt x="1873" y="-959"/>
                      <a:pt x="5859" y="2202"/>
                      <a:pt x="7233" y="4538"/>
                    </a:cubicBezTo>
                    <a:cubicBezTo>
                      <a:pt x="8607" y="6874"/>
                      <a:pt x="10531" y="12371"/>
                      <a:pt x="10669" y="13745"/>
                    </a:cubicBezTo>
                    <a:cubicBezTo>
                      <a:pt x="10806" y="15120"/>
                      <a:pt x="12180" y="19105"/>
                      <a:pt x="13555" y="19655"/>
                    </a:cubicBezTo>
                    <a:cubicBezTo>
                      <a:pt x="14929" y="20204"/>
                      <a:pt x="17403" y="19655"/>
                      <a:pt x="18227" y="22678"/>
                    </a:cubicBezTo>
                    <a:cubicBezTo>
                      <a:pt x="19052" y="25701"/>
                      <a:pt x="17678" y="29275"/>
                      <a:pt x="19739" y="31748"/>
                    </a:cubicBezTo>
                    <a:cubicBezTo>
                      <a:pt x="21800" y="34222"/>
                      <a:pt x="25648" y="36008"/>
                      <a:pt x="26885" y="39032"/>
                    </a:cubicBezTo>
                    <a:cubicBezTo>
                      <a:pt x="27985" y="42055"/>
                      <a:pt x="29909" y="51125"/>
                      <a:pt x="28534" y="51675"/>
                    </a:cubicBezTo>
                    <a:cubicBezTo>
                      <a:pt x="27160" y="52225"/>
                      <a:pt x="24961" y="51813"/>
                      <a:pt x="23587" y="49614"/>
                    </a:cubicBezTo>
                    <a:cubicBezTo>
                      <a:pt x="22213" y="47277"/>
                      <a:pt x="16303" y="44666"/>
                      <a:pt x="16303" y="42742"/>
                    </a:cubicBezTo>
                    <a:cubicBezTo>
                      <a:pt x="16303" y="40818"/>
                      <a:pt x="18090" y="35459"/>
                      <a:pt x="16166" y="34085"/>
                    </a:cubicBezTo>
                    <a:cubicBezTo>
                      <a:pt x="14242" y="32710"/>
                      <a:pt x="12730" y="31336"/>
                      <a:pt x="11768" y="28725"/>
                    </a:cubicBezTo>
                    <a:cubicBezTo>
                      <a:pt x="10806" y="25976"/>
                      <a:pt x="10669" y="22541"/>
                      <a:pt x="9020" y="20479"/>
                    </a:cubicBezTo>
                    <a:cubicBezTo>
                      <a:pt x="7508" y="18418"/>
                      <a:pt x="2698" y="15669"/>
                      <a:pt x="1736" y="13471"/>
                    </a:cubicBezTo>
                    <a:cubicBezTo>
                      <a:pt x="774" y="11134"/>
                      <a:pt x="224" y="4400"/>
                      <a:pt x="224" y="4400"/>
                    </a:cubicBezTo>
                    <a:cubicBezTo>
                      <a:pt x="224" y="4400"/>
                      <a:pt x="-600" y="2202"/>
                      <a:pt x="912" y="278"/>
                    </a:cubicBezTo>
                  </a:path>
                </a:pathLst>
              </a:custGeom>
              <a:solidFill>
                <a:srgbClr val="1677A5"/>
              </a:solidFill>
              <a:ln w="1371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A2DCE75-1C32-248E-46EC-5145C1DB0F93}"/>
                  </a:ext>
                </a:extLst>
              </p:cNvPr>
              <p:cNvSpPr/>
              <p:nvPr/>
            </p:nvSpPr>
            <p:spPr>
              <a:xfrm>
                <a:off x="6146732" y="2723117"/>
                <a:ext cx="119971" cy="46024"/>
              </a:xfrm>
              <a:custGeom>
                <a:avLst/>
                <a:gdLst>
                  <a:gd name="connsiteX0" fmla="*/ 0 w 119971"/>
                  <a:gd name="connsiteY0" fmla="*/ 29272 h 46024"/>
                  <a:gd name="connsiteX1" fmla="*/ 4810 w 119971"/>
                  <a:gd name="connsiteY1" fmla="*/ 30371 h 46024"/>
                  <a:gd name="connsiteX2" fmla="*/ 16904 w 119971"/>
                  <a:gd name="connsiteY2" fmla="*/ 23088 h 46024"/>
                  <a:gd name="connsiteX3" fmla="*/ 34906 w 119971"/>
                  <a:gd name="connsiteY3" fmla="*/ 20202 h 46024"/>
                  <a:gd name="connsiteX4" fmla="*/ 47412 w 119971"/>
                  <a:gd name="connsiteY4" fmla="*/ 22675 h 46024"/>
                  <a:gd name="connsiteX5" fmla="*/ 49474 w 119971"/>
                  <a:gd name="connsiteY5" fmla="*/ 28447 h 46024"/>
                  <a:gd name="connsiteX6" fmla="*/ 47000 w 119971"/>
                  <a:gd name="connsiteY6" fmla="*/ 34631 h 46024"/>
                  <a:gd name="connsiteX7" fmla="*/ 50985 w 119971"/>
                  <a:gd name="connsiteY7" fmla="*/ 36693 h 46024"/>
                  <a:gd name="connsiteX8" fmla="*/ 61979 w 119971"/>
                  <a:gd name="connsiteY8" fmla="*/ 39167 h 46024"/>
                  <a:gd name="connsiteX9" fmla="*/ 64865 w 119971"/>
                  <a:gd name="connsiteY9" fmla="*/ 44664 h 46024"/>
                  <a:gd name="connsiteX10" fmla="*/ 71324 w 119971"/>
                  <a:gd name="connsiteY10" fmla="*/ 45626 h 46024"/>
                  <a:gd name="connsiteX11" fmla="*/ 71737 w 119971"/>
                  <a:gd name="connsiteY11" fmla="*/ 36555 h 46024"/>
                  <a:gd name="connsiteX12" fmla="*/ 78608 w 119971"/>
                  <a:gd name="connsiteY12" fmla="*/ 34769 h 46024"/>
                  <a:gd name="connsiteX13" fmla="*/ 90564 w 119971"/>
                  <a:gd name="connsiteY13" fmla="*/ 39029 h 46024"/>
                  <a:gd name="connsiteX14" fmla="*/ 101146 w 119971"/>
                  <a:gd name="connsiteY14" fmla="*/ 42465 h 46024"/>
                  <a:gd name="connsiteX15" fmla="*/ 111178 w 119971"/>
                  <a:gd name="connsiteY15" fmla="*/ 42327 h 46024"/>
                  <a:gd name="connsiteX16" fmla="*/ 115438 w 119971"/>
                  <a:gd name="connsiteY16" fmla="*/ 35044 h 46024"/>
                  <a:gd name="connsiteX17" fmla="*/ 116400 w 119971"/>
                  <a:gd name="connsiteY17" fmla="*/ 26936 h 46024"/>
                  <a:gd name="connsiteX18" fmla="*/ 119836 w 119971"/>
                  <a:gd name="connsiteY18" fmla="*/ 20751 h 46024"/>
                  <a:gd name="connsiteX19" fmla="*/ 115438 w 119971"/>
                  <a:gd name="connsiteY19" fmla="*/ 19927 h 46024"/>
                  <a:gd name="connsiteX20" fmla="*/ 105681 w 119971"/>
                  <a:gd name="connsiteY20" fmla="*/ 25286 h 46024"/>
                  <a:gd name="connsiteX21" fmla="*/ 97298 w 119971"/>
                  <a:gd name="connsiteY21" fmla="*/ 26936 h 46024"/>
                  <a:gd name="connsiteX22" fmla="*/ 94824 w 119971"/>
                  <a:gd name="connsiteY22" fmla="*/ 21713 h 46024"/>
                  <a:gd name="connsiteX23" fmla="*/ 89465 w 119971"/>
                  <a:gd name="connsiteY23" fmla="*/ 16079 h 46024"/>
                  <a:gd name="connsiteX24" fmla="*/ 86441 w 119971"/>
                  <a:gd name="connsiteY24" fmla="*/ 13055 h 46024"/>
                  <a:gd name="connsiteX25" fmla="*/ 86441 w 119971"/>
                  <a:gd name="connsiteY25" fmla="*/ 7284 h 46024"/>
                  <a:gd name="connsiteX26" fmla="*/ 81082 w 119971"/>
                  <a:gd name="connsiteY26" fmla="*/ 6871 h 46024"/>
                  <a:gd name="connsiteX27" fmla="*/ 78196 w 119971"/>
                  <a:gd name="connsiteY27" fmla="*/ 9895 h 46024"/>
                  <a:gd name="connsiteX28" fmla="*/ 80120 w 119971"/>
                  <a:gd name="connsiteY28" fmla="*/ 12643 h 46024"/>
                  <a:gd name="connsiteX29" fmla="*/ 84105 w 119971"/>
                  <a:gd name="connsiteY29" fmla="*/ 14430 h 46024"/>
                  <a:gd name="connsiteX30" fmla="*/ 86441 w 119971"/>
                  <a:gd name="connsiteY30" fmla="*/ 18415 h 46024"/>
                  <a:gd name="connsiteX31" fmla="*/ 84930 w 119971"/>
                  <a:gd name="connsiteY31" fmla="*/ 22675 h 46024"/>
                  <a:gd name="connsiteX32" fmla="*/ 75310 w 119971"/>
                  <a:gd name="connsiteY32" fmla="*/ 24187 h 46024"/>
                  <a:gd name="connsiteX33" fmla="*/ 75172 w 119971"/>
                  <a:gd name="connsiteY33" fmla="*/ 18415 h 46024"/>
                  <a:gd name="connsiteX34" fmla="*/ 70500 w 119971"/>
                  <a:gd name="connsiteY34" fmla="*/ 13193 h 46024"/>
                  <a:gd name="connsiteX35" fmla="*/ 65552 w 119971"/>
                  <a:gd name="connsiteY35" fmla="*/ 12368 h 46024"/>
                  <a:gd name="connsiteX36" fmla="*/ 65690 w 119971"/>
                  <a:gd name="connsiteY36" fmla="*/ 17041 h 46024"/>
                  <a:gd name="connsiteX37" fmla="*/ 61705 w 119971"/>
                  <a:gd name="connsiteY37" fmla="*/ 20889 h 46024"/>
                  <a:gd name="connsiteX38" fmla="*/ 60742 w 119971"/>
                  <a:gd name="connsiteY38" fmla="*/ 24599 h 46024"/>
                  <a:gd name="connsiteX39" fmla="*/ 54009 w 119971"/>
                  <a:gd name="connsiteY39" fmla="*/ 25012 h 46024"/>
                  <a:gd name="connsiteX40" fmla="*/ 52085 w 119971"/>
                  <a:gd name="connsiteY40" fmla="*/ 21439 h 46024"/>
                  <a:gd name="connsiteX41" fmla="*/ 51672 w 119971"/>
                  <a:gd name="connsiteY41" fmla="*/ 17178 h 46024"/>
                  <a:gd name="connsiteX42" fmla="*/ 56070 w 119971"/>
                  <a:gd name="connsiteY42" fmla="*/ 15667 h 46024"/>
                  <a:gd name="connsiteX43" fmla="*/ 57032 w 119971"/>
                  <a:gd name="connsiteY43" fmla="*/ 10307 h 46024"/>
                  <a:gd name="connsiteX44" fmla="*/ 49611 w 119971"/>
                  <a:gd name="connsiteY44" fmla="*/ 6871 h 46024"/>
                  <a:gd name="connsiteX45" fmla="*/ 45763 w 119971"/>
                  <a:gd name="connsiteY45" fmla="*/ 1924 h 46024"/>
                  <a:gd name="connsiteX46" fmla="*/ 41778 w 119971"/>
                  <a:gd name="connsiteY46" fmla="*/ 0 h 46024"/>
                  <a:gd name="connsiteX47" fmla="*/ 38479 w 119971"/>
                  <a:gd name="connsiteY47" fmla="*/ 2061 h 46024"/>
                  <a:gd name="connsiteX48" fmla="*/ 39579 w 119971"/>
                  <a:gd name="connsiteY48" fmla="*/ 4535 h 46024"/>
                  <a:gd name="connsiteX49" fmla="*/ 42877 w 119971"/>
                  <a:gd name="connsiteY49" fmla="*/ 6596 h 46024"/>
                  <a:gd name="connsiteX50" fmla="*/ 43289 w 119971"/>
                  <a:gd name="connsiteY50" fmla="*/ 13743 h 46024"/>
                  <a:gd name="connsiteX51" fmla="*/ 37655 w 119971"/>
                  <a:gd name="connsiteY51" fmla="*/ 14567 h 46024"/>
                  <a:gd name="connsiteX52" fmla="*/ 36693 w 119971"/>
                  <a:gd name="connsiteY52" fmla="*/ 8383 h 46024"/>
                  <a:gd name="connsiteX53" fmla="*/ 36830 w 119971"/>
                  <a:gd name="connsiteY53" fmla="*/ 5634 h 46024"/>
                  <a:gd name="connsiteX54" fmla="*/ 36281 w 119971"/>
                  <a:gd name="connsiteY54" fmla="*/ 3298 h 46024"/>
                  <a:gd name="connsiteX55" fmla="*/ 33807 w 119971"/>
                  <a:gd name="connsiteY55" fmla="*/ 2886 h 46024"/>
                  <a:gd name="connsiteX56" fmla="*/ 32708 w 119971"/>
                  <a:gd name="connsiteY56" fmla="*/ 5360 h 46024"/>
                  <a:gd name="connsiteX57" fmla="*/ 25424 w 119971"/>
                  <a:gd name="connsiteY57" fmla="*/ 2336 h 46024"/>
                  <a:gd name="connsiteX58" fmla="*/ 23637 w 119971"/>
                  <a:gd name="connsiteY58" fmla="*/ 6184 h 46024"/>
                  <a:gd name="connsiteX59" fmla="*/ 17316 w 119971"/>
                  <a:gd name="connsiteY59" fmla="*/ 8520 h 46024"/>
                  <a:gd name="connsiteX60" fmla="*/ 17728 w 119971"/>
                  <a:gd name="connsiteY60" fmla="*/ 12918 h 46024"/>
                  <a:gd name="connsiteX61" fmla="*/ 14292 w 119971"/>
                  <a:gd name="connsiteY61" fmla="*/ 20064 h 46024"/>
                  <a:gd name="connsiteX62" fmla="*/ 1649 w 119971"/>
                  <a:gd name="connsiteY62" fmla="*/ 26523 h 46024"/>
                  <a:gd name="connsiteX63" fmla="*/ 0 w 119971"/>
                  <a:gd name="connsiteY63" fmla="*/ 29272 h 4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9971" h="46024">
                    <a:moveTo>
                      <a:pt x="0" y="29272"/>
                    </a:moveTo>
                    <a:cubicBezTo>
                      <a:pt x="0" y="29272"/>
                      <a:pt x="2062" y="31608"/>
                      <a:pt x="4810" y="30371"/>
                    </a:cubicBezTo>
                    <a:cubicBezTo>
                      <a:pt x="7558" y="29272"/>
                      <a:pt x="13056" y="24050"/>
                      <a:pt x="16904" y="23088"/>
                    </a:cubicBezTo>
                    <a:cubicBezTo>
                      <a:pt x="20752" y="22126"/>
                      <a:pt x="29959" y="19789"/>
                      <a:pt x="34906" y="20202"/>
                    </a:cubicBezTo>
                    <a:cubicBezTo>
                      <a:pt x="39854" y="20614"/>
                      <a:pt x="46588" y="21026"/>
                      <a:pt x="47412" y="22675"/>
                    </a:cubicBezTo>
                    <a:cubicBezTo>
                      <a:pt x="48237" y="24324"/>
                      <a:pt x="49886" y="25699"/>
                      <a:pt x="49474" y="28447"/>
                    </a:cubicBezTo>
                    <a:cubicBezTo>
                      <a:pt x="49061" y="31196"/>
                      <a:pt x="46038" y="33257"/>
                      <a:pt x="47000" y="34631"/>
                    </a:cubicBezTo>
                    <a:cubicBezTo>
                      <a:pt x="47962" y="36006"/>
                      <a:pt x="47000" y="37105"/>
                      <a:pt x="50985" y="36693"/>
                    </a:cubicBezTo>
                    <a:cubicBezTo>
                      <a:pt x="54971" y="36281"/>
                      <a:pt x="61292" y="37105"/>
                      <a:pt x="61979" y="39167"/>
                    </a:cubicBezTo>
                    <a:cubicBezTo>
                      <a:pt x="62529" y="41228"/>
                      <a:pt x="64865" y="44664"/>
                      <a:pt x="64865" y="44664"/>
                    </a:cubicBezTo>
                    <a:cubicBezTo>
                      <a:pt x="68164" y="45626"/>
                      <a:pt x="70362" y="46588"/>
                      <a:pt x="71324" y="45626"/>
                    </a:cubicBezTo>
                    <a:cubicBezTo>
                      <a:pt x="72286" y="44664"/>
                      <a:pt x="69950" y="38479"/>
                      <a:pt x="71737" y="36555"/>
                    </a:cubicBezTo>
                    <a:cubicBezTo>
                      <a:pt x="73523" y="34631"/>
                      <a:pt x="70362" y="33532"/>
                      <a:pt x="78608" y="34769"/>
                    </a:cubicBezTo>
                    <a:cubicBezTo>
                      <a:pt x="86854" y="36143"/>
                      <a:pt x="87953" y="36555"/>
                      <a:pt x="90564" y="39029"/>
                    </a:cubicBezTo>
                    <a:cubicBezTo>
                      <a:pt x="93038" y="41503"/>
                      <a:pt x="94275" y="41503"/>
                      <a:pt x="101146" y="42465"/>
                    </a:cubicBezTo>
                    <a:cubicBezTo>
                      <a:pt x="108017" y="43427"/>
                      <a:pt x="108842" y="43839"/>
                      <a:pt x="111178" y="42327"/>
                    </a:cubicBezTo>
                    <a:cubicBezTo>
                      <a:pt x="113514" y="40816"/>
                      <a:pt x="114888" y="37380"/>
                      <a:pt x="115438" y="35044"/>
                    </a:cubicBezTo>
                    <a:cubicBezTo>
                      <a:pt x="115988" y="32707"/>
                      <a:pt x="115301" y="28585"/>
                      <a:pt x="116400" y="26936"/>
                    </a:cubicBezTo>
                    <a:cubicBezTo>
                      <a:pt x="117500" y="25424"/>
                      <a:pt x="120660" y="21301"/>
                      <a:pt x="119836" y="20751"/>
                    </a:cubicBezTo>
                    <a:cubicBezTo>
                      <a:pt x="119011" y="20202"/>
                      <a:pt x="115988" y="18965"/>
                      <a:pt x="115438" y="19927"/>
                    </a:cubicBezTo>
                    <a:cubicBezTo>
                      <a:pt x="114888" y="20889"/>
                      <a:pt x="108567" y="24324"/>
                      <a:pt x="105681" y="25286"/>
                    </a:cubicBezTo>
                    <a:cubicBezTo>
                      <a:pt x="102795" y="26248"/>
                      <a:pt x="97848" y="27898"/>
                      <a:pt x="97298" y="26936"/>
                    </a:cubicBezTo>
                    <a:cubicBezTo>
                      <a:pt x="96748" y="25974"/>
                      <a:pt x="94824" y="21713"/>
                      <a:pt x="94824" y="21713"/>
                    </a:cubicBezTo>
                    <a:cubicBezTo>
                      <a:pt x="94824" y="21713"/>
                      <a:pt x="90839" y="16766"/>
                      <a:pt x="89465" y="16079"/>
                    </a:cubicBezTo>
                    <a:cubicBezTo>
                      <a:pt x="88090" y="15529"/>
                      <a:pt x="86441" y="13055"/>
                      <a:pt x="86441" y="13055"/>
                    </a:cubicBezTo>
                    <a:lnTo>
                      <a:pt x="86441" y="7284"/>
                    </a:lnTo>
                    <a:lnTo>
                      <a:pt x="81082" y="6871"/>
                    </a:lnTo>
                    <a:lnTo>
                      <a:pt x="78196" y="9895"/>
                    </a:lnTo>
                    <a:lnTo>
                      <a:pt x="80120" y="12643"/>
                    </a:lnTo>
                    <a:lnTo>
                      <a:pt x="84105" y="14430"/>
                    </a:lnTo>
                    <a:lnTo>
                      <a:pt x="86441" y="18415"/>
                    </a:lnTo>
                    <a:cubicBezTo>
                      <a:pt x="86441" y="18415"/>
                      <a:pt x="85892" y="22675"/>
                      <a:pt x="84930" y="22675"/>
                    </a:cubicBezTo>
                    <a:cubicBezTo>
                      <a:pt x="83968" y="22675"/>
                      <a:pt x="75722" y="25012"/>
                      <a:pt x="75310" y="24187"/>
                    </a:cubicBezTo>
                    <a:cubicBezTo>
                      <a:pt x="74898" y="23362"/>
                      <a:pt x="75172" y="18415"/>
                      <a:pt x="75172" y="18415"/>
                    </a:cubicBezTo>
                    <a:cubicBezTo>
                      <a:pt x="75172" y="18415"/>
                      <a:pt x="71737" y="14017"/>
                      <a:pt x="70500" y="13193"/>
                    </a:cubicBezTo>
                    <a:cubicBezTo>
                      <a:pt x="69400" y="12368"/>
                      <a:pt x="65552" y="12368"/>
                      <a:pt x="65552" y="12368"/>
                    </a:cubicBezTo>
                    <a:cubicBezTo>
                      <a:pt x="65552" y="12368"/>
                      <a:pt x="66515" y="16216"/>
                      <a:pt x="65690" y="17041"/>
                    </a:cubicBezTo>
                    <a:cubicBezTo>
                      <a:pt x="64865" y="17865"/>
                      <a:pt x="61705" y="20889"/>
                      <a:pt x="61705" y="20889"/>
                    </a:cubicBezTo>
                    <a:lnTo>
                      <a:pt x="60742" y="24599"/>
                    </a:lnTo>
                    <a:lnTo>
                      <a:pt x="54009" y="25012"/>
                    </a:lnTo>
                    <a:lnTo>
                      <a:pt x="52085" y="21439"/>
                    </a:lnTo>
                    <a:lnTo>
                      <a:pt x="51672" y="17178"/>
                    </a:lnTo>
                    <a:cubicBezTo>
                      <a:pt x="51672" y="17178"/>
                      <a:pt x="54971" y="16629"/>
                      <a:pt x="56070" y="15667"/>
                    </a:cubicBezTo>
                    <a:cubicBezTo>
                      <a:pt x="57169" y="14705"/>
                      <a:pt x="58132" y="10994"/>
                      <a:pt x="57032" y="10307"/>
                    </a:cubicBezTo>
                    <a:cubicBezTo>
                      <a:pt x="55933" y="9482"/>
                      <a:pt x="51123" y="7284"/>
                      <a:pt x="49611" y="6871"/>
                    </a:cubicBezTo>
                    <a:cubicBezTo>
                      <a:pt x="48099" y="6459"/>
                      <a:pt x="46588" y="2336"/>
                      <a:pt x="45763" y="1924"/>
                    </a:cubicBezTo>
                    <a:cubicBezTo>
                      <a:pt x="44938" y="1512"/>
                      <a:pt x="43289" y="0"/>
                      <a:pt x="41778" y="0"/>
                    </a:cubicBezTo>
                    <a:cubicBezTo>
                      <a:pt x="40266" y="0"/>
                      <a:pt x="38479" y="2061"/>
                      <a:pt x="38479" y="2061"/>
                    </a:cubicBezTo>
                    <a:lnTo>
                      <a:pt x="39579" y="4535"/>
                    </a:lnTo>
                    <a:cubicBezTo>
                      <a:pt x="39579" y="4535"/>
                      <a:pt x="42190" y="4672"/>
                      <a:pt x="42877" y="6596"/>
                    </a:cubicBezTo>
                    <a:cubicBezTo>
                      <a:pt x="43427" y="8520"/>
                      <a:pt x="44389" y="12094"/>
                      <a:pt x="43289" y="13743"/>
                    </a:cubicBezTo>
                    <a:cubicBezTo>
                      <a:pt x="42190" y="15254"/>
                      <a:pt x="38617" y="15804"/>
                      <a:pt x="37655" y="14567"/>
                    </a:cubicBezTo>
                    <a:cubicBezTo>
                      <a:pt x="36693" y="13193"/>
                      <a:pt x="36693" y="8933"/>
                      <a:pt x="36693" y="8383"/>
                    </a:cubicBezTo>
                    <a:cubicBezTo>
                      <a:pt x="36693" y="7833"/>
                      <a:pt x="36830" y="5634"/>
                      <a:pt x="36830" y="5634"/>
                    </a:cubicBezTo>
                    <a:lnTo>
                      <a:pt x="36281" y="3298"/>
                    </a:lnTo>
                    <a:lnTo>
                      <a:pt x="33807" y="2886"/>
                    </a:lnTo>
                    <a:cubicBezTo>
                      <a:pt x="33807" y="2886"/>
                      <a:pt x="35181" y="5222"/>
                      <a:pt x="32708" y="5360"/>
                    </a:cubicBezTo>
                    <a:cubicBezTo>
                      <a:pt x="30234" y="5497"/>
                      <a:pt x="25424" y="2336"/>
                      <a:pt x="25424" y="2336"/>
                    </a:cubicBezTo>
                    <a:cubicBezTo>
                      <a:pt x="25424" y="2336"/>
                      <a:pt x="25287" y="5222"/>
                      <a:pt x="23637" y="6184"/>
                    </a:cubicBezTo>
                    <a:cubicBezTo>
                      <a:pt x="22126" y="7146"/>
                      <a:pt x="17316" y="8520"/>
                      <a:pt x="17316" y="8520"/>
                    </a:cubicBezTo>
                    <a:cubicBezTo>
                      <a:pt x="17316" y="8520"/>
                      <a:pt x="18278" y="10582"/>
                      <a:pt x="17728" y="12918"/>
                    </a:cubicBezTo>
                    <a:cubicBezTo>
                      <a:pt x="17178" y="15254"/>
                      <a:pt x="17591" y="17591"/>
                      <a:pt x="14292" y="20064"/>
                    </a:cubicBezTo>
                    <a:cubicBezTo>
                      <a:pt x="10994" y="22538"/>
                      <a:pt x="1649" y="26523"/>
                      <a:pt x="1649" y="26523"/>
                    </a:cubicBezTo>
                    <a:lnTo>
                      <a:pt x="0" y="29272"/>
                    </a:lnTo>
                    <a:close/>
                  </a:path>
                </a:pathLst>
              </a:custGeom>
              <a:solidFill>
                <a:srgbClr val="1677A5"/>
              </a:solidFill>
              <a:ln w="1371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7464A4E-C7F4-3F65-BEA1-213F737D11F7}"/>
                  </a:ext>
                </a:extLst>
              </p:cNvPr>
              <p:cNvSpPr/>
              <p:nvPr/>
            </p:nvSpPr>
            <p:spPr>
              <a:xfrm>
                <a:off x="6196480" y="2714459"/>
                <a:ext cx="16755" cy="13491"/>
              </a:xfrm>
              <a:custGeom>
                <a:avLst/>
                <a:gdLst>
                  <a:gd name="connsiteX0" fmla="*/ 0 w 16755"/>
                  <a:gd name="connsiteY0" fmla="*/ 0 h 13491"/>
                  <a:gd name="connsiteX1" fmla="*/ 1374 w 16755"/>
                  <a:gd name="connsiteY1" fmla="*/ 4673 h 13491"/>
                  <a:gd name="connsiteX2" fmla="*/ 6734 w 16755"/>
                  <a:gd name="connsiteY2" fmla="*/ 6734 h 13491"/>
                  <a:gd name="connsiteX3" fmla="*/ 10032 w 16755"/>
                  <a:gd name="connsiteY3" fmla="*/ 10719 h 13491"/>
                  <a:gd name="connsiteX4" fmla="*/ 15804 w 16755"/>
                  <a:gd name="connsiteY4" fmla="*/ 13468 h 13491"/>
                  <a:gd name="connsiteX5" fmla="*/ 15941 w 16755"/>
                  <a:gd name="connsiteY5" fmla="*/ 9895 h 13491"/>
                  <a:gd name="connsiteX6" fmla="*/ 13055 w 16755"/>
                  <a:gd name="connsiteY6" fmla="*/ 6459 h 13491"/>
                  <a:gd name="connsiteX7" fmla="*/ 8795 w 16755"/>
                  <a:gd name="connsiteY7" fmla="*/ 4947 h 13491"/>
                  <a:gd name="connsiteX8" fmla="*/ 5360 w 16755"/>
                  <a:gd name="connsiteY8" fmla="*/ 2199 h 13491"/>
                  <a:gd name="connsiteX9" fmla="*/ 0 w 16755"/>
                  <a:gd name="connsiteY9" fmla="*/ 0 h 1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5" h="13491">
                    <a:moveTo>
                      <a:pt x="0" y="0"/>
                    </a:moveTo>
                    <a:cubicBezTo>
                      <a:pt x="0" y="0"/>
                      <a:pt x="412" y="4260"/>
                      <a:pt x="1374" y="4673"/>
                    </a:cubicBezTo>
                    <a:cubicBezTo>
                      <a:pt x="2336" y="5085"/>
                      <a:pt x="5772" y="5222"/>
                      <a:pt x="6734" y="6734"/>
                    </a:cubicBezTo>
                    <a:cubicBezTo>
                      <a:pt x="7696" y="8246"/>
                      <a:pt x="8795" y="10032"/>
                      <a:pt x="10032" y="10719"/>
                    </a:cubicBezTo>
                    <a:cubicBezTo>
                      <a:pt x="11132" y="11544"/>
                      <a:pt x="14292" y="13743"/>
                      <a:pt x="15804" y="13468"/>
                    </a:cubicBezTo>
                    <a:cubicBezTo>
                      <a:pt x="17316" y="13056"/>
                      <a:pt x="16766" y="11132"/>
                      <a:pt x="15941" y="9895"/>
                    </a:cubicBezTo>
                    <a:cubicBezTo>
                      <a:pt x="15117" y="8520"/>
                      <a:pt x="14430" y="6459"/>
                      <a:pt x="13055" y="6459"/>
                    </a:cubicBezTo>
                    <a:cubicBezTo>
                      <a:pt x="11681" y="6459"/>
                      <a:pt x="9757" y="5909"/>
                      <a:pt x="8795" y="4947"/>
                    </a:cubicBezTo>
                    <a:cubicBezTo>
                      <a:pt x="7833" y="3985"/>
                      <a:pt x="5909" y="3436"/>
                      <a:pt x="5360" y="2199"/>
                    </a:cubicBezTo>
                    <a:cubicBezTo>
                      <a:pt x="4810" y="962"/>
                      <a:pt x="1099" y="412"/>
                      <a:pt x="0" y="0"/>
                    </a:cubicBezTo>
                  </a:path>
                </a:pathLst>
              </a:custGeom>
              <a:solidFill>
                <a:srgbClr val="1677A5"/>
              </a:solidFill>
              <a:ln w="1371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22338BC-4582-EEC9-2DCF-019668ECBE9D}"/>
                  </a:ext>
                </a:extLst>
              </p:cNvPr>
              <p:cNvSpPr/>
              <p:nvPr/>
            </p:nvSpPr>
            <p:spPr>
              <a:xfrm>
                <a:off x="6240441" y="2702327"/>
                <a:ext cx="36307" cy="23405"/>
              </a:xfrm>
              <a:custGeom>
                <a:avLst/>
                <a:gdLst>
                  <a:gd name="connsiteX0" fmla="*/ 428 w 36307"/>
                  <a:gd name="connsiteY0" fmla="*/ 22164 h 23405"/>
                  <a:gd name="connsiteX1" fmla="*/ 428 w 36307"/>
                  <a:gd name="connsiteY1" fmla="*/ 16942 h 23405"/>
                  <a:gd name="connsiteX2" fmla="*/ 6337 w 36307"/>
                  <a:gd name="connsiteY2" fmla="*/ 10757 h 23405"/>
                  <a:gd name="connsiteX3" fmla="*/ 9910 w 36307"/>
                  <a:gd name="connsiteY3" fmla="*/ 10208 h 23405"/>
                  <a:gd name="connsiteX4" fmla="*/ 9772 w 36307"/>
                  <a:gd name="connsiteY4" fmla="*/ 14193 h 23405"/>
                  <a:gd name="connsiteX5" fmla="*/ 16094 w 36307"/>
                  <a:gd name="connsiteY5" fmla="*/ 15155 h 23405"/>
                  <a:gd name="connsiteX6" fmla="*/ 19393 w 36307"/>
                  <a:gd name="connsiteY6" fmla="*/ 10757 h 23405"/>
                  <a:gd name="connsiteX7" fmla="*/ 18018 w 36307"/>
                  <a:gd name="connsiteY7" fmla="*/ 5260 h 23405"/>
                  <a:gd name="connsiteX8" fmla="*/ 18568 w 36307"/>
                  <a:gd name="connsiteY8" fmla="*/ 450 h 23405"/>
                  <a:gd name="connsiteX9" fmla="*/ 22416 w 36307"/>
                  <a:gd name="connsiteY9" fmla="*/ 1000 h 23405"/>
                  <a:gd name="connsiteX10" fmla="*/ 22828 w 36307"/>
                  <a:gd name="connsiteY10" fmla="*/ 7184 h 23405"/>
                  <a:gd name="connsiteX11" fmla="*/ 29974 w 36307"/>
                  <a:gd name="connsiteY11" fmla="*/ 12269 h 23405"/>
                  <a:gd name="connsiteX12" fmla="*/ 36296 w 36307"/>
                  <a:gd name="connsiteY12" fmla="*/ 18728 h 23405"/>
                  <a:gd name="connsiteX13" fmla="*/ 32998 w 36307"/>
                  <a:gd name="connsiteY13" fmla="*/ 23401 h 23405"/>
                  <a:gd name="connsiteX14" fmla="*/ 21866 w 36307"/>
                  <a:gd name="connsiteY14" fmla="*/ 22301 h 23405"/>
                  <a:gd name="connsiteX15" fmla="*/ 15957 w 36307"/>
                  <a:gd name="connsiteY15" fmla="*/ 17491 h 23405"/>
                  <a:gd name="connsiteX16" fmla="*/ 11009 w 36307"/>
                  <a:gd name="connsiteY16" fmla="*/ 20790 h 23405"/>
                  <a:gd name="connsiteX17" fmla="*/ 428 w 36307"/>
                  <a:gd name="connsiteY17" fmla="*/ 22164 h 2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07" h="23405">
                    <a:moveTo>
                      <a:pt x="428" y="22164"/>
                    </a:moveTo>
                    <a:cubicBezTo>
                      <a:pt x="428" y="22164"/>
                      <a:pt x="-534" y="18866"/>
                      <a:pt x="428" y="16942"/>
                    </a:cubicBezTo>
                    <a:cubicBezTo>
                      <a:pt x="1389" y="15018"/>
                      <a:pt x="5375" y="11719"/>
                      <a:pt x="6337" y="10757"/>
                    </a:cubicBezTo>
                    <a:cubicBezTo>
                      <a:pt x="7299" y="9795"/>
                      <a:pt x="9223" y="8971"/>
                      <a:pt x="9910" y="10208"/>
                    </a:cubicBezTo>
                    <a:cubicBezTo>
                      <a:pt x="10597" y="11445"/>
                      <a:pt x="8398" y="13231"/>
                      <a:pt x="9772" y="14193"/>
                    </a:cubicBezTo>
                    <a:cubicBezTo>
                      <a:pt x="11147" y="15155"/>
                      <a:pt x="15270" y="15980"/>
                      <a:pt x="16094" y="15155"/>
                    </a:cubicBezTo>
                    <a:cubicBezTo>
                      <a:pt x="16919" y="14330"/>
                      <a:pt x="18980" y="12269"/>
                      <a:pt x="19393" y="10757"/>
                    </a:cubicBezTo>
                    <a:cubicBezTo>
                      <a:pt x="19805" y="9246"/>
                      <a:pt x="18843" y="6909"/>
                      <a:pt x="18018" y="5260"/>
                    </a:cubicBezTo>
                    <a:cubicBezTo>
                      <a:pt x="17194" y="3474"/>
                      <a:pt x="16919" y="1000"/>
                      <a:pt x="18568" y="450"/>
                    </a:cubicBezTo>
                    <a:cubicBezTo>
                      <a:pt x="20354" y="-99"/>
                      <a:pt x="21591" y="-374"/>
                      <a:pt x="22416" y="1000"/>
                    </a:cubicBezTo>
                    <a:cubicBezTo>
                      <a:pt x="23240" y="2374"/>
                      <a:pt x="21866" y="5398"/>
                      <a:pt x="22828" y="7184"/>
                    </a:cubicBezTo>
                    <a:cubicBezTo>
                      <a:pt x="23790" y="8971"/>
                      <a:pt x="28600" y="11857"/>
                      <a:pt x="29974" y="12269"/>
                    </a:cubicBezTo>
                    <a:cubicBezTo>
                      <a:pt x="31349" y="12681"/>
                      <a:pt x="36159" y="16667"/>
                      <a:pt x="36296" y="18728"/>
                    </a:cubicBezTo>
                    <a:cubicBezTo>
                      <a:pt x="36433" y="20790"/>
                      <a:pt x="35334" y="23401"/>
                      <a:pt x="32998" y="23401"/>
                    </a:cubicBezTo>
                    <a:cubicBezTo>
                      <a:pt x="30661" y="23401"/>
                      <a:pt x="22416" y="23538"/>
                      <a:pt x="21866" y="22301"/>
                    </a:cubicBezTo>
                    <a:cubicBezTo>
                      <a:pt x="21316" y="20927"/>
                      <a:pt x="15957" y="17491"/>
                      <a:pt x="15957" y="17491"/>
                    </a:cubicBezTo>
                    <a:cubicBezTo>
                      <a:pt x="12384" y="18728"/>
                      <a:pt x="13483" y="19828"/>
                      <a:pt x="11009" y="20790"/>
                    </a:cubicBezTo>
                    <a:cubicBezTo>
                      <a:pt x="8536" y="21614"/>
                      <a:pt x="1939" y="23813"/>
                      <a:pt x="428" y="22164"/>
                    </a:cubicBezTo>
                  </a:path>
                </a:pathLst>
              </a:custGeom>
              <a:solidFill>
                <a:srgbClr val="1677A5"/>
              </a:solidFill>
              <a:ln w="1371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AADBAEF-5610-EA79-241F-5E6766F96964}"/>
                  </a:ext>
                </a:extLst>
              </p:cNvPr>
              <p:cNvSpPr/>
              <p:nvPr/>
            </p:nvSpPr>
            <p:spPr>
              <a:xfrm>
                <a:off x="6133676" y="2672217"/>
                <a:ext cx="11134" cy="18329"/>
              </a:xfrm>
              <a:custGeom>
                <a:avLst/>
                <a:gdLst>
                  <a:gd name="connsiteX0" fmla="*/ 3848 w 11134"/>
                  <a:gd name="connsiteY0" fmla="*/ 18330 h 18329"/>
                  <a:gd name="connsiteX1" fmla="*/ 0 w 11134"/>
                  <a:gd name="connsiteY1" fmla="*/ 13108 h 18329"/>
                  <a:gd name="connsiteX2" fmla="*/ 825 w 11134"/>
                  <a:gd name="connsiteY2" fmla="*/ 3900 h 18329"/>
                  <a:gd name="connsiteX3" fmla="*/ 4672 w 11134"/>
                  <a:gd name="connsiteY3" fmla="*/ 877 h 18329"/>
                  <a:gd name="connsiteX4" fmla="*/ 10857 w 11134"/>
                  <a:gd name="connsiteY4" fmla="*/ 1289 h 18329"/>
                  <a:gd name="connsiteX5" fmla="*/ 10857 w 11134"/>
                  <a:gd name="connsiteY5" fmla="*/ 8435 h 18329"/>
                  <a:gd name="connsiteX6" fmla="*/ 10032 w 11134"/>
                  <a:gd name="connsiteY6" fmla="*/ 12421 h 18329"/>
                  <a:gd name="connsiteX7" fmla="*/ 7009 w 11134"/>
                  <a:gd name="connsiteY7" fmla="*/ 16818 h 18329"/>
                  <a:gd name="connsiteX8" fmla="*/ 3848 w 11134"/>
                  <a:gd name="connsiteY8" fmla="*/ 18330 h 1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4" h="18329">
                    <a:moveTo>
                      <a:pt x="3848" y="18330"/>
                    </a:moveTo>
                    <a:cubicBezTo>
                      <a:pt x="2474" y="17368"/>
                      <a:pt x="0" y="15444"/>
                      <a:pt x="0" y="13108"/>
                    </a:cubicBezTo>
                    <a:cubicBezTo>
                      <a:pt x="0" y="10771"/>
                      <a:pt x="1237" y="5412"/>
                      <a:pt x="825" y="3900"/>
                    </a:cubicBezTo>
                    <a:cubicBezTo>
                      <a:pt x="412" y="2388"/>
                      <a:pt x="3573" y="1839"/>
                      <a:pt x="4672" y="877"/>
                    </a:cubicBezTo>
                    <a:cubicBezTo>
                      <a:pt x="5772" y="-85"/>
                      <a:pt x="10582" y="-635"/>
                      <a:pt x="10857" y="1289"/>
                    </a:cubicBezTo>
                    <a:cubicBezTo>
                      <a:pt x="10994" y="3213"/>
                      <a:pt x="11406" y="7198"/>
                      <a:pt x="10857" y="8435"/>
                    </a:cubicBezTo>
                    <a:cubicBezTo>
                      <a:pt x="10307" y="9535"/>
                      <a:pt x="10994" y="11046"/>
                      <a:pt x="10032" y="12421"/>
                    </a:cubicBezTo>
                    <a:cubicBezTo>
                      <a:pt x="9070" y="13795"/>
                      <a:pt x="7971" y="15994"/>
                      <a:pt x="7009" y="16818"/>
                    </a:cubicBezTo>
                    <a:cubicBezTo>
                      <a:pt x="5909" y="17505"/>
                      <a:pt x="3848" y="18330"/>
                      <a:pt x="3848" y="18330"/>
                    </a:cubicBezTo>
                  </a:path>
                </a:pathLst>
              </a:custGeom>
              <a:solidFill>
                <a:srgbClr val="FFFFFF"/>
              </a:solidFill>
              <a:ln w="1371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7B6E6F4-4D02-8444-F55C-70EE5D34DAF8}"/>
                  </a:ext>
                </a:extLst>
              </p:cNvPr>
              <p:cNvSpPr/>
              <p:nvPr/>
            </p:nvSpPr>
            <p:spPr>
              <a:xfrm>
                <a:off x="6145484" y="2656211"/>
                <a:ext cx="20212" cy="43434"/>
              </a:xfrm>
              <a:custGeom>
                <a:avLst/>
                <a:gdLst>
                  <a:gd name="connsiteX0" fmla="*/ 4546 w 20212"/>
                  <a:gd name="connsiteY0" fmla="*/ 43269 h 43434"/>
                  <a:gd name="connsiteX1" fmla="*/ 560 w 20212"/>
                  <a:gd name="connsiteY1" fmla="*/ 42444 h 43434"/>
                  <a:gd name="connsiteX2" fmla="*/ 1660 w 20212"/>
                  <a:gd name="connsiteY2" fmla="*/ 37084 h 43434"/>
                  <a:gd name="connsiteX3" fmla="*/ 1522 w 20212"/>
                  <a:gd name="connsiteY3" fmla="*/ 30763 h 43434"/>
                  <a:gd name="connsiteX4" fmla="*/ 2622 w 20212"/>
                  <a:gd name="connsiteY4" fmla="*/ 24853 h 43434"/>
                  <a:gd name="connsiteX5" fmla="*/ 5645 w 20212"/>
                  <a:gd name="connsiteY5" fmla="*/ 21418 h 43434"/>
                  <a:gd name="connsiteX6" fmla="*/ 4271 w 20212"/>
                  <a:gd name="connsiteY6" fmla="*/ 16608 h 43434"/>
                  <a:gd name="connsiteX7" fmla="*/ 11 w 20212"/>
                  <a:gd name="connsiteY7" fmla="*/ 10973 h 43434"/>
                  <a:gd name="connsiteX8" fmla="*/ 1934 w 20212"/>
                  <a:gd name="connsiteY8" fmla="*/ 2178 h 43434"/>
                  <a:gd name="connsiteX9" fmla="*/ 7294 w 20212"/>
                  <a:gd name="connsiteY9" fmla="*/ 117 h 43434"/>
                  <a:gd name="connsiteX10" fmla="*/ 8806 w 20212"/>
                  <a:gd name="connsiteY10" fmla="*/ 3552 h 43434"/>
                  <a:gd name="connsiteX11" fmla="*/ 11417 w 20212"/>
                  <a:gd name="connsiteY11" fmla="*/ 6851 h 43434"/>
                  <a:gd name="connsiteX12" fmla="*/ 8394 w 20212"/>
                  <a:gd name="connsiteY12" fmla="*/ 8225 h 43434"/>
                  <a:gd name="connsiteX13" fmla="*/ 9356 w 20212"/>
                  <a:gd name="connsiteY13" fmla="*/ 12485 h 43434"/>
                  <a:gd name="connsiteX14" fmla="*/ 14028 w 20212"/>
                  <a:gd name="connsiteY14" fmla="*/ 15508 h 43434"/>
                  <a:gd name="connsiteX15" fmla="*/ 14990 w 20212"/>
                  <a:gd name="connsiteY15" fmla="*/ 20181 h 43434"/>
                  <a:gd name="connsiteX16" fmla="*/ 19525 w 20212"/>
                  <a:gd name="connsiteY16" fmla="*/ 24853 h 43434"/>
                  <a:gd name="connsiteX17" fmla="*/ 18426 w 20212"/>
                  <a:gd name="connsiteY17" fmla="*/ 28701 h 43434"/>
                  <a:gd name="connsiteX18" fmla="*/ 20212 w 20212"/>
                  <a:gd name="connsiteY18" fmla="*/ 31587 h 43434"/>
                  <a:gd name="connsiteX19" fmla="*/ 20212 w 20212"/>
                  <a:gd name="connsiteY19" fmla="*/ 32962 h 43434"/>
                  <a:gd name="connsiteX20" fmla="*/ 15815 w 20212"/>
                  <a:gd name="connsiteY20" fmla="*/ 33924 h 43434"/>
                  <a:gd name="connsiteX21" fmla="*/ 10318 w 20212"/>
                  <a:gd name="connsiteY21" fmla="*/ 35848 h 43434"/>
                  <a:gd name="connsiteX22" fmla="*/ 4546 w 20212"/>
                  <a:gd name="connsiteY22" fmla="*/ 43269 h 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12" h="43434">
                    <a:moveTo>
                      <a:pt x="4546" y="43269"/>
                    </a:moveTo>
                    <a:cubicBezTo>
                      <a:pt x="3584" y="43406"/>
                      <a:pt x="698" y="43818"/>
                      <a:pt x="560" y="42444"/>
                    </a:cubicBezTo>
                    <a:cubicBezTo>
                      <a:pt x="423" y="41070"/>
                      <a:pt x="1385" y="38046"/>
                      <a:pt x="1660" y="37084"/>
                    </a:cubicBezTo>
                    <a:cubicBezTo>
                      <a:pt x="2072" y="36122"/>
                      <a:pt x="1247" y="32274"/>
                      <a:pt x="1522" y="30763"/>
                    </a:cubicBezTo>
                    <a:cubicBezTo>
                      <a:pt x="1660" y="29251"/>
                      <a:pt x="1660" y="25953"/>
                      <a:pt x="2622" y="24853"/>
                    </a:cubicBezTo>
                    <a:cubicBezTo>
                      <a:pt x="3584" y="23754"/>
                      <a:pt x="5370" y="23067"/>
                      <a:pt x="5645" y="21418"/>
                    </a:cubicBezTo>
                    <a:cubicBezTo>
                      <a:pt x="6057" y="19631"/>
                      <a:pt x="5508" y="17432"/>
                      <a:pt x="4271" y="16608"/>
                    </a:cubicBezTo>
                    <a:cubicBezTo>
                      <a:pt x="3171" y="15783"/>
                      <a:pt x="285" y="14272"/>
                      <a:pt x="11" y="10973"/>
                    </a:cubicBezTo>
                    <a:cubicBezTo>
                      <a:pt x="-127" y="7675"/>
                      <a:pt x="1110" y="3277"/>
                      <a:pt x="1934" y="2178"/>
                    </a:cubicBezTo>
                    <a:cubicBezTo>
                      <a:pt x="2622" y="1079"/>
                      <a:pt x="6195" y="-433"/>
                      <a:pt x="7294" y="117"/>
                    </a:cubicBezTo>
                    <a:cubicBezTo>
                      <a:pt x="8394" y="666"/>
                      <a:pt x="8806" y="3003"/>
                      <a:pt x="8806" y="3552"/>
                    </a:cubicBezTo>
                    <a:cubicBezTo>
                      <a:pt x="8806" y="4102"/>
                      <a:pt x="11417" y="5339"/>
                      <a:pt x="11417" y="6851"/>
                    </a:cubicBezTo>
                    <a:cubicBezTo>
                      <a:pt x="11417" y="8362"/>
                      <a:pt x="8531" y="6713"/>
                      <a:pt x="8394" y="8225"/>
                    </a:cubicBezTo>
                    <a:cubicBezTo>
                      <a:pt x="8256" y="9736"/>
                      <a:pt x="7981" y="11798"/>
                      <a:pt x="9356" y="12485"/>
                    </a:cubicBezTo>
                    <a:cubicBezTo>
                      <a:pt x="10730" y="13035"/>
                      <a:pt x="13341" y="14272"/>
                      <a:pt x="14028" y="15508"/>
                    </a:cubicBezTo>
                    <a:cubicBezTo>
                      <a:pt x="14578" y="16883"/>
                      <a:pt x="13891" y="19082"/>
                      <a:pt x="14990" y="20181"/>
                    </a:cubicBezTo>
                    <a:cubicBezTo>
                      <a:pt x="16089" y="21143"/>
                      <a:pt x="18975" y="23479"/>
                      <a:pt x="19525" y="24853"/>
                    </a:cubicBezTo>
                    <a:cubicBezTo>
                      <a:pt x="20075" y="26228"/>
                      <a:pt x="18426" y="28701"/>
                      <a:pt x="18426" y="28701"/>
                    </a:cubicBezTo>
                    <a:lnTo>
                      <a:pt x="20212" y="31587"/>
                    </a:lnTo>
                    <a:lnTo>
                      <a:pt x="20212" y="32962"/>
                    </a:lnTo>
                    <a:cubicBezTo>
                      <a:pt x="20212" y="32962"/>
                      <a:pt x="16914" y="33786"/>
                      <a:pt x="15815" y="33924"/>
                    </a:cubicBezTo>
                    <a:cubicBezTo>
                      <a:pt x="14715" y="34061"/>
                      <a:pt x="11005" y="33511"/>
                      <a:pt x="10318" y="35848"/>
                    </a:cubicBezTo>
                    <a:cubicBezTo>
                      <a:pt x="9493" y="37909"/>
                      <a:pt x="6057" y="43131"/>
                      <a:pt x="4546" y="43269"/>
                    </a:cubicBezTo>
                  </a:path>
                </a:pathLst>
              </a:custGeom>
              <a:solidFill>
                <a:srgbClr val="FFFFFF"/>
              </a:solidFill>
              <a:ln w="1371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FB984EC-B618-AD19-3CBF-A9DD833CA3CA}"/>
                  </a:ext>
                </a:extLst>
              </p:cNvPr>
              <p:cNvSpPr/>
              <p:nvPr/>
            </p:nvSpPr>
            <p:spPr>
              <a:xfrm>
                <a:off x="6106620" y="2613497"/>
                <a:ext cx="24606" cy="20415"/>
              </a:xfrm>
              <a:custGeom>
                <a:avLst/>
                <a:gdLst>
                  <a:gd name="connsiteX0" fmla="*/ 533 w 24606"/>
                  <a:gd name="connsiteY0" fmla="*/ 3115 h 20415"/>
                  <a:gd name="connsiteX1" fmla="*/ 3007 w 24606"/>
                  <a:gd name="connsiteY1" fmla="*/ 1191 h 20415"/>
                  <a:gd name="connsiteX2" fmla="*/ 5343 w 24606"/>
                  <a:gd name="connsiteY2" fmla="*/ 2565 h 20415"/>
                  <a:gd name="connsiteX3" fmla="*/ 9054 w 24606"/>
                  <a:gd name="connsiteY3" fmla="*/ 4626 h 20415"/>
                  <a:gd name="connsiteX4" fmla="*/ 12489 w 24606"/>
                  <a:gd name="connsiteY4" fmla="*/ 1740 h 20415"/>
                  <a:gd name="connsiteX5" fmla="*/ 17437 w 24606"/>
                  <a:gd name="connsiteY5" fmla="*/ 366 h 20415"/>
                  <a:gd name="connsiteX6" fmla="*/ 19223 w 24606"/>
                  <a:gd name="connsiteY6" fmla="*/ 3252 h 20415"/>
                  <a:gd name="connsiteX7" fmla="*/ 24033 w 24606"/>
                  <a:gd name="connsiteY7" fmla="*/ 5176 h 20415"/>
                  <a:gd name="connsiteX8" fmla="*/ 23071 w 24606"/>
                  <a:gd name="connsiteY8" fmla="*/ 11498 h 20415"/>
                  <a:gd name="connsiteX9" fmla="*/ 14413 w 24606"/>
                  <a:gd name="connsiteY9" fmla="*/ 20293 h 20415"/>
                  <a:gd name="connsiteX10" fmla="*/ 5618 w 24606"/>
                  <a:gd name="connsiteY10" fmla="*/ 17544 h 20415"/>
                  <a:gd name="connsiteX11" fmla="*/ 808 w 24606"/>
                  <a:gd name="connsiteY11" fmla="*/ 17682 h 20415"/>
                  <a:gd name="connsiteX12" fmla="*/ 946 w 24606"/>
                  <a:gd name="connsiteY12" fmla="*/ 12872 h 20415"/>
                  <a:gd name="connsiteX13" fmla="*/ 946 w 24606"/>
                  <a:gd name="connsiteY13" fmla="*/ 7650 h 20415"/>
                  <a:gd name="connsiteX14" fmla="*/ 533 w 24606"/>
                  <a:gd name="connsiteY14" fmla="*/ 3115 h 2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06" h="20415">
                    <a:moveTo>
                      <a:pt x="533" y="3115"/>
                    </a:moveTo>
                    <a:cubicBezTo>
                      <a:pt x="533" y="3115"/>
                      <a:pt x="1495" y="1603"/>
                      <a:pt x="3007" y="1191"/>
                    </a:cubicBezTo>
                    <a:cubicBezTo>
                      <a:pt x="4519" y="778"/>
                      <a:pt x="4793" y="1328"/>
                      <a:pt x="5343" y="2565"/>
                    </a:cubicBezTo>
                    <a:cubicBezTo>
                      <a:pt x="5893" y="3664"/>
                      <a:pt x="7130" y="4626"/>
                      <a:pt x="9054" y="4626"/>
                    </a:cubicBezTo>
                    <a:cubicBezTo>
                      <a:pt x="10978" y="4626"/>
                      <a:pt x="11665" y="2565"/>
                      <a:pt x="12489" y="1740"/>
                    </a:cubicBezTo>
                    <a:cubicBezTo>
                      <a:pt x="13314" y="916"/>
                      <a:pt x="15925" y="-733"/>
                      <a:pt x="17437" y="366"/>
                    </a:cubicBezTo>
                    <a:cubicBezTo>
                      <a:pt x="18948" y="1603"/>
                      <a:pt x="17574" y="2840"/>
                      <a:pt x="19223" y="3252"/>
                    </a:cubicBezTo>
                    <a:cubicBezTo>
                      <a:pt x="20735" y="3664"/>
                      <a:pt x="23209" y="3115"/>
                      <a:pt x="24033" y="5176"/>
                    </a:cubicBezTo>
                    <a:cubicBezTo>
                      <a:pt x="24858" y="7237"/>
                      <a:pt x="24995" y="8199"/>
                      <a:pt x="23071" y="11498"/>
                    </a:cubicBezTo>
                    <a:cubicBezTo>
                      <a:pt x="21147" y="14796"/>
                      <a:pt x="16887" y="21392"/>
                      <a:pt x="14413" y="20293"/>
                    </a:cubicBezTo>
                    <a:cubicBezTo>
                      <a:pt x="11940" y="19194"/>
                      <a:pt x="7267" y="17544"/>
                      <a:pt x="5618" y="17544"/>
                    </a:cubicBezTo>
                    <a:cubicBezTo>
                      <a:pt x="3831" y="17544"/>
                      <a:pt x="1907" y="18919"/>
                      <a:pt x="808" y="17682"/>
                    </a:cubicBezTo>
                    <a:cubicBezTo>
                      <a:pt x="-291" y="16582"/>
                      <a:pt x="-291" y="14796"/>
                      <a:pt x="946" y="12872"/>
                    </a:cubicBezTo>
                    <a:cubicBezTo>
                      <a:pt x="2320" y="10948"/>
                      <a:pt x="2045" y="9299"/>
                      <a:pt x="946" y="7650"/>
                    </a:cubicBezTo>
                    <a:cubicBezTo>
                      <a:pt x="-154" y="6413"/>
                      <a:pt x="533" y="3115"/>
                      <a:pt x="533" y="3115"/>
                    </a:cubicBezTo>
                  </a:path>
                </a:pathLst>
              </a:custGeom>
              <a:solidFill>
                <a:srgbClr val="FFFFFF"/>
              </a:solidFill>
              <a:ln w="1371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7DB3F037-694E-728A-38AE-1941EA3DA176}"/>
                  </a:ext>
                </a:extLst>
              </p:cNvPr>
              <p:cNvSpPr/>
              <p:nvPr/>
            </p:nvSpPr>
            <p:spPr>
              <a:xfrm>
                <a:off x="6180246" y="2519372"/>
                <a:ext cx="26806" cy="31432"/>
              </a:xfrm>
              <a:custGeom>
                <a:avLst/>
                <a:gdLst>
                  <a:gd name="connsiteX0" fmla="*/ 568 w 26806"/>
                  <a:gd name="connsiteY0" fmla="*/ 12997 h 31432"/>
                  <a:gd name="connsiteX1" fmla="*/ 4966 w 26806"/>
                  <a:gd name="connsiteY1" fmla="*/ 10661 h 31432"/>
                  <a:gd name="connsiteX2" fmla="*/ 9638 w 26806"/>
                  <a:gd name="connsiteY2" fmla="*/ 9562 h 31432"/>
                  <a:gd name="connsiteX3" fmla="*/ 11425 w 26806"/>
                  <a:gd name="connsiteY3" fmla="*/ 4202 h 31432"/>
                  <a:gd name="connsiteX4" fmla="*/ 20220 w 26806"/>
                  <a:gd name="connsiteY4" fmla="*/ 766 h 31432"/>
                  <a:gd name="connsiteX5" fmla="*/ 25854 w 26806"/>
                  <a:gd name="connsiteY5" fmla="*/ 7500 h 31432"/>
                  <a:gd name="connsiteX6" fmla="*/ 16784 w 26806"/>
                  <a:gd name="connsiteY6" fmla="*/ 13685 h 31432"/>
                  <a:gd name="connsiteX7" fmla="*/ 19670 w 26806"/>
                  <a:gd name="connsiteY7" fmla="*/ 19319 h 31432"/>
                  <a:gd name="connsiteX8" fmla="*/ 22694 w 26806"/>
                  <a:gd name="connsiteY8" fmla="*/ 24129 h 31432"/>
                  <a:gd name="connsiteX9" fmla="*/ 19670 w 26806"/>
                  <a:gd name="connsiteY9" fmla="*/ 27152 h 31432"/>
                  <a:gd name="connsiteX10" fmla="*/ 14860 w 26806"/>
                  <a:gd name="connsiteY10" fmla="*/ 22480 h 31432"/>
                  <a:gd name="connsiteX11" fmla="*/ 13898 w 26806"/>
                  <a:gd name="connsiteY11" fmla="*/ 26465 h 31432"/>
                  <a:gd name="connsiteX12" fmla="*/ 11837 w 26806"/>
                  <a:gd name="connsiteY12" fmla="*/ 31413 h 31432"/>
                  <a:gd name="connsiteX13" fmla="*/ 7164 w 26806"/>
                  <a:gd name="connsiteY13" fmla="*/ 29626 h 31432"/>
                  <a:gd name="connsiteX14" fmla="*/ 8401 w 26806"/>
                  <a:gd name="connsiteY14" fmla="*/ 24266 h 31432"/>
                  <a:gd name="connsiteX15" fmla="*/ 2767 w 26806"/>
                  <a:gd name="connsiteY15" fmla="*/ 25091 h 31432"/>
                  <a:gd name="connsiteX16" fmla="*/ 2904 w 26806"/>
                  <a:gd name="connsiteY16" fmla="*/ 19456 h 31432"/>
                  <a:gd name="connsiteX17" fmla="*/ 18 w 26806"/>
                  <a:gd name="connsiteY17" fmla="*/ 17395 h 31432"/>
                  <a:gd name="connsiteX18" fmla="*/ 568 w 26806"/>
                  <a:gd name="connsiteY18" fmla="*/ 12997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06" h="31432">
                    <a:moveTo>
                      <a:pt x="568" y="12997"/>
                    </a:moveTo>
                    <a:cubicBezTo>
                      <a:pt x="980" y="11211"/>
                      <a:pt x="3042" y="10524"/>
                      <a:pt x="4966" y="10661"/>
                    </a:cubicBezTo>
                    <a:cubicBezTo>
                      <a:pt x="6889" y="10799"/>
                      <a:pt x="8813" y="11073"/>
                      <a:pt x="9638" y="9562"/>
                    </a:cubicBezTo>
                    <a:cubicBezTo>
                      <a:pt x="10463" y="8050"/>
                      <a:pt x="10050" y="4339"/>
                      <a:pt x="11425" y="4202"/>
                    </a:cubicBezTo>
                    <a:cubicBezTo>
                      <a:pt x="12799" y="4065"/>
                      <a:pt x="16372" y="-2120"/>
                      <a:pt x="20220" y="766"/>
                    </a:cubicBezTo>
                    <a:cubicBezTo>
                      <a:pt x="24068" y="3652"/>
                      <a:pt x="28878" y="4614"/>
                      <a:pt x="25854" y="7500"/>
                    </a:cubicBezTo>
                    <a:cubicBezTo>
                      <a:pt x="22831" y="10386"/>
                      <a:pt x="16235" y="9974"/>
                      <a:pt x="16784" y="13685"/>
                    </a:cubicBezTo>
                    <a:cubicBezTo>
                      <a:pt x="17334" y="17258"/>
                      <a:pt x="18296" y="18357"/>
                      <a:pt x="19670" y="19319"/>
                    </a:cubicBezTo>
                    <a:cubicBezTo>
                      <a:pt x="21044" y="20281"/>
                      <a:pt x="22419" y="22205"/>
                      <a:pt x="22694" y="24129"/>
                    </a:cubicBezTo>
                    <a:cubicBezTo>
                      <a:pt x="23106" y="26053"/>
                      <a:pt x="21182" y="27565"/>
                      <a:pt x="19670" y="27152"/>
                    </a:cubicBezTo>
                    <a:cubicBezTo>
                      <a:pt x="18159" y="26740"/>
                      <a:pt x="14860" y="22480"/>
                      <a:pt x="14860" y="22480"/>
                    </a:cubicBezTo>
                    <a:cubicBezTo>
                      <a:pt x="14860" y="22480"/>
                      <a:pt x="14860" y="26053"/>
                      <a:pt x="13898" y="26465"/>
                    </a:cubicBezTo>
                    <a:cubicBezTo>
                      <a:pt x="12936" y="26877"/>
                      <a:pt x="13074" y="31275"/>
                      <a:pt x="11837" y="31413"/>
                    </a:cubicBezTo>
                    <a:cubicBezTo>
                      <a:pt x="10463" y="31550"/>
                      <a:pt x="7989" y="31000"/>
                      <a:pt x="7164" y="29626"/>
                    </a:cubicBezTo>
                    <a:cubicBezTo>
                      <a:pt x="6340" y="28252"/>
                      <a:pt x="8401" y="24266"/>
                      <a:pt x="8401" y="24266"/>
                    </a:cubicBezTo>
                    <a:cubicBezTo>
                      <a:pt x="8401" y="24266"/>
                      <a:pt x="3454" y="26328"/>
                      <a:pt x="2767" y="25091"/>
                    </a:cubicBezTo>
                    <a:cubicBezTo>
                      <a:pt x="2217" y="23717"/>
                      <a:pt x="2904" y="20281"/>
                      <a:pt x="2904" y="19456"/>
                    </a:cubicBezTo>
                    <a:cubicBezTo>
                      <a:pt x="2904" y="18632"/>
                      <a:pt x="18" y="19044"/>
                      <a:pt x="18" y="17395"/>
                    </a:cubicBezTo>
                    <a:cubicBezTo>
                      <a:pt x="-119" y="15746"/>
                      <a:pt x="568" y="12997"/>
                      <a:pt x="568" y="12997"/>
                    </a:cubicBezTo>
                  </a:path>
                </a:pathLst>
              </a:custGeom>
              <a:solidFill>
                <a:srgbClr val="FFFFFF"/>
              </a:solidFill>
              <a:ln w="1371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12F497DA-C162-6823-7901-743E1B09CAA8}"/>
                  </a:ext>
                </a:extLst>
              </p:cNvPr>
              <p:cNvSpPr/>
              <p:nvPr/>
            </p:nvSpPr>
            <p:spPr>
              <a:xfrm>
                <a:off x="6015125" y="2494834"/>
                <a:ext cx="132960" cy="154656"/>
              </a:xfrm>
              <a:custGeom>
                <a:avLst/>
                <a:gdLst>
                  <a:gd name="connsiteX0" fmla="*/ 19604 w 132960"/>
                  <a:gd name="connsiteY0" fmla="*/ 43856 h 154656"/>
                  <a:gd name="connsiteX1" fmla="*/ 17268 w 132960"/>
                  <a:gd name="connsiteY1" fmla="*/ 50178 h 154656"/>
                  <a:gd name="connsiteX2" fmla="*/ 11634 w 132960"/>
                  <a:gd name="connsiteY2" fmla="*/ 50315 h 154656"/>
                  <a:gd name="connsiteX3" fmla="*/ 9710 w 132960"/>
                  <a:gd name="connsiteY3" fmla="*/ 46467 h 154656"/>
                  <a:gd name="connsiteX4" fmla="*/ 5312 w 132960"/>
                  <a:gd name="connsiteY4" fmla="*/ 45093 h 154656"/>
                  <a:gd name="connsiteX5" fmla="*/ 1052 w 132960"/>
                  <a:gd name="connsiteY5" fmla="*/ 43307 h 154656"/>
                  <a:gd name="connsiteX6" fmla="*/ 639 w 132960"/>
                  <a:gd name="connsiteY6" fmla="*/ 38359 h 154656"/>
                  <a:gd name="connsiteX7" fmla="*/ 9985 w 132960"/>
                  <a:gd name="connsiteY7" fmla="*/ 31076 h 154656"/>
                  <a:gd name="connsiteX8" fmla="*/ 14245 w 132960"/>
                  <a:gd name="connsiteY8" fmla="*/ 28602 h 154656"/>
                  <a:gd name="connsiteX9" fmla="*/ 17680 w 132960"/>
                  <a:gd name="connsiteY9" fmla="*/ 27503 h 154656"/>
                  <a:gd name="connsiteX10" fmla="*/ 20979 w 132960"/>
                  <a:gd name="connsiteY10" fmla="*/ 29014 h 154656"/>
                  <a:gd name="connsiteX11" fmla="*/ 21803 w 132960"/>
                  <a:gd name="connsiteY11" fmla="*/ 25716 h 154656"/>
                  <a:gd name="connsiteX12" fmla="*/ 20841 w 132960"/>
                  <a:gd name="connsiteY12" fmla="*/ 21318 h 154656"/>
                  <a:gd name="connsiteX13" fmla="*/ 17543 w 132960"/>
                  <a:gd name="connsiteY13" fmla="*/ 24342 h 154656"/>
                  <a:gd name="connsiteX14" fmla="*/ 15069 w 132960"/>
                  <a:gd name="connsiteY14" fmla="*/ 25716 h 154656"/>
                  <a:gd name="connsiteX15" fmla="*/ 8885 w 132960"/>
                  <a:gd name="connsiteY15" fmla="*/ 29289 h 154656"/>
                  <a:gd name="connsiteX16" fmla="*/ 5449 w 132960"/>
                  <a:gd name="connsiteY16" fmla="*/ 29289 h 154656"/>
                  <a:gd name="connsiteX17" fmla="*/ 7786 w 132960"/>
                  <a:gd name="connsiteY17" fmla="*/ 22830 h 154656"/>
                  <a:gd name="connsiteX18" fmla="*/ 14107 w 132960"/>
                  <a:gd name="connsiteY18" fmla="*/ 11286 h 154656"/>
                  <a:gd name="connsiteX19" fmla="*/ 30186 w 132960"/>
                  <a:gd name="connsiteY19" fmla="*/ 5377 h 154656"/>
                  <a:gd name="connsiteX20" fmla="*/ 50113 w 132960"/>
                  <a:gd name="connsiteY20" fmla="*/ 3316 h 154656"/>
                  <a:gd name="connsiteX21" fmla="*/ 62481 w 132960"/>
                  <a:gd name="connsiteY21" fmla="*/ 292 h 154656"/>
                  <a:gd name="connsiteX22" fmla="*/ 71964 w 132960"/>
                  <a:gd name="connsiteY22" fmla="*/ 842 h 154656"/>
                  <a:gd name="connsiteX23" fmla="*/ 73338 w 132960"/>
                  <a:gd name="connsiteY23" fmla="*/ 4827 h 154656"/>
                  <a:gd name="connsiteX24" fmla="*/ 70864 w 132960"/>
                  <a:gd name="connsiteY24" fmla="*/ 7851 h 154656"/>
                  <a:gd name="connsiteX25" fmla="*/ 77736 w 132960"/>
                  <a:gd name="connsiteY25" fmla="*/ 5240 h 154656"/>
                  <a:gd name="connsiteX26" fmla="*/ 81584 w 132960"/>
                  <a:gd name="connsiteY26" fmla="*/ 7713 h 154656"/>
                  <a:gd name="connsiteX27" fmla="*/ 80484 w 132960"/>
                  <a:gd name="connsiteY27" fmla="*/ 12935 h 154656"/>
                  <a:gd name="connsiteX28" fmla="*/ 85294 w 132960"/>
                  <a:gd name="connsiteY28" fmla="*/ 7026 h 154656"/>
                  <a:gd name="connsiteX29" fmla="*/ 86806 w 132960"/>
                  <a:gd name="connsiteY29" fmla="*/ 3728 h 154656"/>
                  <a:gd name="connsiteX30" fmla="*/ 91204 w 132960"/>
                  <a:gd name="connsiteY30" fmla="*/ 6202 h 154656"/>
                  <a:gd name="connsiteX31" fmla="*/ 96838 w 132960"/>
                  <a:gd name="connsiteY31" fmla="*/ 1804 h 154656"/>
                  <a:gd name="connsiteX32" fmla="*/ 110443 w 132960"/>
                  <a:gd name="connsiteY32" fmla="*/ 17 h 154656"/>
                  <a:gd name="connsiteX33" fmla="*/ 120750 w 132960"/>
                  <a:gd name="connsiteY33" fmla="*/ 3041 h 154656"/>
                  <a:gd name="connsiteX34" fmla="*/ 126110 w 132960"/>
                  <a:gd name="connsiteY34" fmla="*/ 7026 h 154656"/>
                  <a:gd name="connsiteX35" fmla="*/ 125560 w 132960"/>
                  <a:gd name="connsiteY35" fmla="*/ 12798 h 154656"/>
                  <a:gd name="connsiteX36" fmla="*/ 119788 w 132960"/>
                  <a:gd name="connsiteY36" fmla="*/ 17608 h 154656"/>
                  <a:gd name="connsiteX37" fmla="*/ 127209 w 132960"/>
                  <a:gd name="connsiteY37" fmla="*/ 17471 h 154656"/>
                  <a:gd name="connsiteX38" fmla="*/ 132294 w 132960"/>
                  <a:gd name="connsiteY38" fmla="*/ 22143 h 154656"/>
                  <a:gd name="connsiteX39" fmla="*/ 122812 w 132960"/>
                  <a:gd name="connsiteY39" fmla="*/ 29289 h 154656"/>
                  <a:gd name="connsiteX40" fmla="*/ 122674 w 132960"/>
                  <a:gd name="connsiteY40" fmla="*/ 35748 h 154656"/>
                  <a:gd name="connsiteX41" fmla="*/ 116902 w 132960"/>
                  <a:gd name="connsiteY41" fmla="*/ 43444 h 154656"/>
                  <a:gd name="connsiteX42" fmla="*/ 114566 w 132960"/>
                  <a:gd name="connsiteY42" fmla="*/ 47429 h 154656"/>
                  <a:gd name="connsiteX43" fmla="*/ 115665 w 132960"/>
                  <a:gd name="connsiteY43" fmla="*/ 55675 h 154656"/>
                  <a:gd name="connsiteX44" fmla="*/ 110306 w 132960"/>
                  <a:gd name="connsiteY44" fmla="*/ 58698 h 154656"/>
                  <a:gd name="connsiteX45" fmla="*/ 111130 w 132960"/>
                  <a:gd name="connsiteY45" fmla="*/ 74090 h 154656"/>
                  <a:gd name="connsiteX46" fmla="*/ 102885 w 132960"/>
                  <a:gd name="connsiteY46" fmla="*/ 79862 h 154656"/>
                  <a:gd name="connsiteX47" fmla="*/ 102885 w 132960"/>
                  <a:gd name="connsiteY47" fmla="*/ 83298 h 154656"/>
                  <a:gd name="connsiteX48" fmla="*/ 100274 w 132960"/>
                  <a:gd name="connsiteY48" fmla="*/ 87146 h 154656"/>
                  <a:gd name="connsiteX49" fmla="*/ 104122 w 132960"/>
                  <a:gd name="connsiteY49" fmla="*/ 94842 h 154656"/>
                  <a:gd name="connsiteX50" fmla="*/ 96563 w 132960"/>
                  <a:gd name="connsiteY50" fmla="*/ 107347 h 154656"/>
                  <a:gd name="connsiteX51" fmla="*/ 85432 w 132960"/>
                  <a:gd name="connsiteY51" fmla="*/ 115043 h 154656"/>
                  <a:gd name="connsiteX52" fmla="*/ 74987 w 132960"/>
                  <a:gd name="connsiteY52" fmla="*/ 114631 h 154656"/>
                  <a:gd name="connsiteX53" fmla="*/ 73613 w 132960"/>
                  <a:gd name="connsiteY53" fmla="*/ 118616 h 154656"/>
                  <a:gd name="connsiteX54" fmla="*/ 64131 w 132960"/>
                  <a:gd name="connsiteY54" fmla="*/ 122052 h 154656"/>
                  <a:gd name="connsiteX55" fmla="*/ 51900 w 132960"/>
                  <a:gd name="connsiteY55" fmla="*/ 129336 h 154656"/>
                  <a:gd name="connsiteX56" fmla="*/ 50113 w 132960"/>
                  <a:gd name="connsiteY56" fmla="*/ 138131 h 154656"/>
                  <a:gd name="connsiteX57" fmla="*/ 44616 w 132960"/>
                  <a:gd name="connsiteY57" fmla="*/ 141567 h 154656"/>
                  <a:gd name="connsiteX58" fmla="*/ 40631 w 132960"/>
                  <a:gd name="connsiteY58" fmla="*/ 154622 h 154656"/>
                  <a:gd name="connsiteX59" fmla="*/ 30598 w 132960"/>
                  <a:gd name="connsiteY59" fmla="*/ 150362 h 154656"/>
                  <a:gd name="connsiteX60" fmla="*/ 28675 w 132960"/>
                  <a:gd name="connsiteY60" fmla="*/ 141567 h 154656"/>
                  <a:gd name="connsiteX61" fmla="*/ 25651 w 132960"/>
                  <a:gd name="connsiteY61" fmla="*/ 132359 h 154656"/>
                  <a:gd name="connsiteX62" fmla="*/ 26751 w 132960"/>
                  <a:gd name="connsiteY62" fmla="*/ 116967 h 154656"/>
                  <a:gd name="connsiteX63" fmla="*/ 31698 w 132960"/>
                  <a:gd name="connsiteY63" fmla="*/ 107347 h 154656"/>
                  <a:gd name="connsiteX64" fmla="*/ 39531 w 132960"/>
                  <a:gd name="connsiteY64" fmla="*/ 100751 h 154656"/>
                  <a:gd name="connsiteX65" fmla="*/ 34172 w 132960"/>
                  <a:gd name="connsiteY65" fmla="*/ 96353 h 154656"/>
                  <a:gd name="connsiteX66" fmla="*/ 35271 w 132960"/>
                  <a:gd name="connsiteY66" fmla="*/ 84809 h 154656"/>
                  <a:gd name="connsiteX67" fmla="*/ 42142 w 132960"/>
                  <a:gd name="connsiteY67" fmla="*/ 72716 h 154656"/>
                  <a:gd name="connsiteX68" fmla="*/ 42005 w 132960"/>
                  <a:gd name="connsiteY68" fmla="*/ 56912 h 154656"/>
                  <a:gd name="connsiteX69" fmla="*/ 36645 w 132960"/>
                  <a:gd name="connsiteY69" fmla="*/ 53614 h 154656"/>
                  <a:gd name="connsiteX70" fmla="*/ 27987 w 132960"/>
                  <a:gd name="connsiteY70" fmla="*/ 56087 h 154656"/>
                  <a:gd name="connsiteX71" fmla="*/ 27850 w 132960"/>
                  <a:gd name="connsiteY71" fmla="*/ 45506 h 154656"/>
                  <a:gd name="connsiteX72" fmla="*/ 32660 w 132960"/>
                  <a:gd name="connsiteY72" fmla="*/ 41520 h 154656"/>
                  <a:gd name="connsiteX73" fmla="*/ 34996 w 132960"/>
                  <a:gd name="connsiteY73" fmla="*/ 32450 h 154656"/>
                  <a:gd name="connsiteX74" fmla="*/ 43242 w 132960"/>
                  <a:gd name="connsiteY74" fmla="*/ 29152 h 154656"/>
                  <a:gd name="connsiteX75" fmla="*/ 49563 w 132960"/>
                  <a:gd name="connsiteY75" fmla="*/ 28602 h 154656"/>
                  <a:gd name="connsiteX76" fmla="*/ 50938 w 132960"/>
                  <a:gd name="connsiteY76" fmla="*/ 22143 h 154656"/>
                  <a:gd name="connsiteX77" fmla="*/ 55610 w 132960"/>
                  <a:gd name="connsiteY77" fmla="*/ 15821 h 154656"/>
                  <a:gd name="connsiteX78" fmla="*/ 50250 w 132960"/>
                  <a:gd name="connsiteY78" fmla="*/ 17745 h 154656"/>
                  <a:gd name="connsiteX79" fmla="*/ 45853 w 132960"/>
                  <a:gd name="connsiteY79" fmla="*/ 21731 h 154656"/>
                  <a:gd name="connsiteX80" fmla="*/ 40493 w 132960"/>
                  <a:gd name="connsiteY80" fmla="*/ 24617 h 154656"/>
                  <a:gd name="connsiteX81" fmla="*/ 34172 w 132960"/>
                  <a:gd name="connsiteY81" fmla="*/ 27915 h 154656"/>
                  <a:gd name="connsiteX82" fmla="*/ 31698 w 132960"/>
                  <a:gd name="connsiteY82" fmla="*/ 34237 h 154656"/>
                  <a:gd name="connsiteX83" fmla="*/ 24827 w 132960"/>
                  <a:gd name="connsiteY83" fmla="*/ 37672 h 154656"/>
                  <a:gd name="connsiteX84" fmla="*/ 19604 w 132960"/>
                  <a:gd name="connsiteY84" fmla="*/ 43856 h 15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2960" h="154656">
                    <a:moveTo>
                      <a:pt x="19604" y="43856"/>
                    </a:moveTo>
                    <a:cubicBezTo>
                      <a:pt x="19604" y="45918"/>
                      <a:pt x="20154" y="48666"/>
                      <a:pt x="17268" y="50178"/>
                    </a:cubicBezTo>
                    <a:cubicBezTo>
                      <a:pt x="14382" y="51690"/>
                      <a:pt x="11634" y="51003"/>
                      <a:pt x="11634" y="50315"/>
                    </a:cubicBezTo>
                    <a:cubicBezTo>
                      <a:pt x="11634" y="49766"/>
                      <a:pt x="9710" y="46467"/>
                      <a:pt x="9710" y="46467"/>
                    </a:cubicBezTo>
                    <a:cubicBezTo>
                      <a:pt x="9710" y="46467"/>
                      <a:pt x="6274" y="45368"/>
                      <a:pt x="5312" y="45093"/>
                    </a:cubicBezTo>
                    <a:cubicBezTo>
                      <a:pt x="4350" y="44956"/>
                      <a:pt x="1052" y="43307"/>
                      <a:pt x="1052" y="43307"/>
                    </a:cubicBezTo>
                    <a:cubicBezTo>
                      <a:pt x="1052" y="43307"/>
                      <a:pt x="-1010" y="39871"/>
                      <a:pt x="639" y="38359"/>
                    </a:cubicBezTo>
                    <a:cubicBezTo>
                      <a:pt x="2426" y="36848"/>
                      <a:pt x="9160" y="31076"/>
                      <a:pt x="9985" y="31076"/>
                    </a:cubicBezTo>
                    <a:cubicBezTo>
                      <a:pt x="10946" y="31076"/>
                      <a:pt x="14245" y="28602"/>
                      <a:pt x="14245" y="28602"/>
                    </a:cubicBezTo>
                    <a:lnTo>
                      <a:pt x="17680" y="27503"/>
                    </a:lnTo>
                    <a:lnTo>
                      <a:pt x="20979" y="29014"/>
                    </a:lnTo>
                    <a:lnTo>
                      <a:pt x="21803" y="25716"/>
                    </a:lnTo>
                    <a:lnTo>
                      <a:pt x="20841" y="21318"/>
                    </a:lnTo>
                    <a:lnTo>
                      <a:pt x="17543" y="24342"/>
                    </a:lnTo>
                    <a:lnTo>
                      <a:pt x="15069" y="25716"/>
                    </a:lnTo>
                    <a:lnTo>
                      <a:pt x="8885" y="29289"/>
                    </a:lnTo>
                    <a:lnTo>
                      <a:pt x="5449" y="29289"/>
                    </a:lnTo>
                    <a:cubicBezTo>
                      <a:pt x="5449" y="29289"/>
                      <a:pt x="7373" y="23792"/>
                      <a:pt x="7786" y="22830"/>
                    </a:cubicBezTo>
                    <a:cubicBezTo>
                      <a:pt x="8198" y="21868"/>
                      <a:pt x="10672" y="13073"/>
                      <a:pt x="14107" y="11286"/>
                    </a:cubicBezTo>
                    <a:cubicBezTo>
                      <a:pt x="17543" y="9500"/>
                      <a:pt x="27025" y="5652"/>
                      <a:pt x="30186" y="5377"/>
                    </a:cubicBezTo>
                    <a:cubicBezTo>
                      <a:pt x="33484" y="4965"/>
                      <a:pt x="46677" y="4415"/>
                      <a:pt x="50113" y="3316"/>
                    </a:cubicBezTo>
                    <a:cubicBezTo>
                      <a:pt x="53549" y="2216"/>
                      <a:pt x="59733" y="292"/>
                      <a:pt x="62481" y="292"/>
                    </a:cubicBezTo>
                    <a:cubicBezTo>
                      <a:pt x="65230" y="292"/>
                      <a:pt x="70315" y="704"/>
                      <a:pt x="71964" y="842"/>
                    </a:cubicBezTo>
                    <a:cubicBezTo>
                      <a:pt x="73475" y="979"/>
                      <a:pt x="75399" y="3728"/>
                      <a:pt x="73338" y="4827"/>
                    </a:cubicBezTo>
                    <a:cubicBezTo>
                      <a:pt x="71277" y="5927"/>
                      <a:pt x="68528" y="7851"/>
                      <a:pt x="70864" y="7851"/>
                    </a:cubicBezTo>
                    <a:cubicBezTo>
                      <a:pt x="73201" y="7851"/>
                      <a:pt x="76087" y="5240"/>
                      <a:pt x="77736" y="5240"/>
                    </a:cubicBezTo>
                    <a:cubicBezTo>
                      <a:pt x="79522" y="5240"/>
                      <a:pt x="81996" y="6202"/>
                      <a:pt x="81584" y="7713"/>
                    </a:cubicBezTo>
                    <a:cubicBezTo>
                      <a:pt x="81171" y="9225"/>
                      <a:pt x="77873" y="13897"/>
                      <a:pt x="80484" y="12935"/>
                    </a:cubicBezTo>
                    <a:cubicBezTo>
                      <a:pt x="82958" y="11973"/>
                      <a:pt x="85019" y="9362"/>
                      <a:pt x="85294" y="7026"/>
                    </a:cubicBezTo>
                    <a:cubicBezTo>
                      <a:pt x="85569" y="4690"/>
                      <a:pt x="86806" y="3728"/>
                      <a:pt x="86806" y="3728"/>
                    </a:cubicBezTo>
                    <a:cubicBezTo>
                      <a:pt x="86806" y="3728"/>
                      <a:pt x="88730" y="7164"/>
                      <a:pt x="91204" y="6202"/>
                    </a:cubicBezTo>
                    <a:cubicBezTo>
                      <a:pt x="93677" y="5240"/>
                      <a:pt x="94089" y="2903"/>
                      <a:pt x="96838" y="1804"/>
                    </a:cubicBezTo>
                    <a:cubicBezTo>
                      <a:pt x="99586" y="567"/>
                      <a:pt x="107282" y="-120"/>
                      <a:pt x="110443" y="17"/>
                    </a:cubicBezTo>
                    <a:cubicBezTo>
                      <a:pt x="113742" y="155"/>
                      <a:pt x="119651" y="1392"/>
                      <a:pt x="120750" y="3041"/>
                    </a:cubicBezTo>
                    <a:cubicBezTo>
                      <a:pt x="121850" y="4827"/>
                      <a:pt x="126110" y="7026"/>
                      <a:pt x="126110" y="7026"/>
                    </a:cubicBezTo>
                    <a:cubicBezTo>
                      <a:pt x="126110" y="7026"/>
                      <a:pt x="128583" y="11973"/>
                      <a:pt x="125560" y="12798"/>
                    </a:cubicBezTo>
                    <a:cubicBezTo>
                      <a:pt x="122537" y="13623"/>
                      <a:pt x="117727" y="17058"/>
                      <a:pt x="119788" y="17608"/>
                    </a:cubicBezTo>
                    <a:cubicBezTo>
                      <a:pt x="121850" y="18158"/>
                      <a:pt x="125285" y="18020"/>
                      <a:pt x="127209" y="17471"/>
                    </a:cubicBezTo>
                    <a:cubicBezTo>
                      <a:pt x="129133" y="16921"/>
                      <a:pt x="134905" y="20082"/>
                      <a:pt x="132294" y="22143"/>
                    </a:cubicBezTo>
                    <a:cubicBezTo>
                      <a:pt x="129545" y="24067"/>
                      <a:pt x="122674" y="28052"/>
                      <a:pt x="122812" y="29289"/>
                    </a:cubicBezTo>
                    <a:cubicBezTo>
                      <a:pt x="122949" y="30389"/>
                      <a:pt x="125835" y="33549"/>
                      <a:pt x="122674" y="35748"/>
                    </a:cubicBezTo>
                    <a:cubicBezTo>
                      <a:pt x="119376" y="38084"/>
                      <a:pt x="116902" y="40421"/>
                      <a:pt x="116902" y="43444"/>
                    </a:cubicBezTo>
                    <a:cubicBezTo>
                      <a:pt x="116902" y="46467"/>
                      <a:pt x="115940" y="46880"/>
                      <a:pt x="114566" y="47429"/>
                    </a:cubicBezTo>
                    <a:cubicBezTo>
                      <a:pt x="113192" y="47979"/>
                      <a:pt x="116627" y="54851"/>
                      <a:pt x="115665" y="55675"/>
                    </a:cubicBezTo>
                    <a:cubicBezTo>
                      <a:pt x="114703" y="56500"/>
                      <a:pt x="109893" y="57324"/>
                      <a:pt x="110306" y="58698"/>
                    </a:cubicBezTo>
                    <a:cubicBezTo>
                      <a:pt x="110718" y="60073"/>
                      <a:pt x="112642" y="71204"/>
                      <a:pt x="111130" y="74090"/>
                    </a:cubicBezTo>
                    <a:cubicBezTo>
                      <a:pt x="109619" y="76976"/>
                      <a:pt x="102885" y="79862"/>
                      <a:pt x="102885" y="79862"/>
                    </a:cubicBezTo>
                    <a:cubicBezTo>
                      <a:pt x="102885" y="79862"/>
                      <a:pt x="103709" y="82198"/>
                      <a:pt x="102885" y="83298"/>
                    </a:cubicBezTo>
                    <a:cubicBezTo>
                      <a:pt x="102060" y="84397"/>
                      <a:pt x="100274" y="87146"/>
                      <a:pt x="100274" y="87146"/>
                    </a:cubicBezTo>
                    <a:cubicBezTo>
                      <a:pt x="100274" y="87146"/>
                      <a:pt x="104809" y="91818"/>
                      <a:pt x="104122" y="94842"/>
                    </a:cubicBezTo>
                    <a:cubicBezTo>
                      <a:pt x="103297" y="97865"/>
                      <a:pt x="100548" y="104874"/>
                      <a:pt x="96563" y="107347"/>
                    </a:cubicBezTo>
                    <a:cubicBezTo>
                      <a:pt x="92715" y="109821"/>
                      <a:pt x="87905" y="114494"/>
                      <a:pt x="85432" y="115043"/>
                    </a:cubicBezTo>
                    <a:cubicBezTo>
                      <a:pt x="82958" y="115593"/>
                      <a:pt x="74987" y="114631"/>
                      <a:pt x="74987" y="114631"/>
                    </a:cubicBezTo>
                    <a:cubicBezTo>
                      <a:pt x="74987" y="114631"/>
                      <a:pt x="76362" y="117654"/>
                      <a:pt x="73613" y="118616"/>
                    </a:cubicBezTo>
                    <a:cubicBezTo>
                      <a:pt x="70864" y="119578"/>
                      <a:pt x="66055" y="121915"/>
                      <a:pt x="64131" y="122052"/>
                    </a:cubicBezTo>
                    <a:cubicBezTo>
                      <a:pt x="62207" y="122189"/>
                      <a:pt x="51900" y="128236"/>
                      <a:pt x="51900" y="129336"/>
                    </a:cubicBezTo>
                    <a:cubicBezTo>
                      <a:pt x="51900" y="130435"/>
                      <a:pt x="52037" y="137169"/>
                      <a:pt x="50113" y="138131"/>
                    </a:cubicBezTo>
                    <a:cubicBezTo>
                      <a:pt x="48189" y="139093"/>
                      <a:pt x="45166" y="138268"/>
                      <a:pt x="44616" y="141567"/>
                    </a:cubicBezTo>
                    <a:cubicBezTo>
                      <a:pt x="44066" y="144865"/>
                      <a:pt x="42555" y="154210"/>
                      <a:pt x="40631" y="154622"/>
                    </a:cubicBezTo>
                    <a:cubicBezTo>
                      <a:pt x="38707" y="155034"/>
                      <a:pt x="31973" y="151599"/>
                      <a:pt x="30598" y="150362"/>
                    </a:cubicBezTo>
                    <a:cubicBezTo>
                      <a:pt x="29224" y="149262"/>
                      <a:pt x="29087" y="143078"/>
                      <a:pt x="28675" y="141567"/>
                    </a:cubicBezTo>
                    <a:cubicBezTo>
                      <a:pt x="28262" y="140055"/>
                      <a:pt x="25239" y="135108"/>
                      <a:pt x="25651" y="132359"/>
                    </a:cubicBezTo>
                    <a:cubicBezTo>
                      <a:pt x="26063" y="129748"/>
                      <a:pt x="26751" y="117654"/>
                      <a:pt x="26751" y="116967"/>
                    </a:cubicBezTo>
                    <a:cubicBezTo>
                      <a:pt x="26751" y="116418"/>
                      <a:pt x="30186" y="107622"/>
                      <a:pt x="31698" y="107347"/>
                    </a:cubicBezTo>
                    <a:cubicBezTo>
                      <a:pt x="33210" y="107210"/>
                      <a:pt x="39531" y="100751"/>
                      <a:pt x="39531" y="100751"/>
                    </a:cubicBezTo>
                    <a:cubicBezTo>
                      <a:pt x="39531" y="100751"/>
                      <a:pt x="34309" y="98140"/>
                      <a:pt x="34172" y="96353"/>
                    </a:cubicBezTo>
                    <a:cubicBezTo>
                      <a:pt x="34034" y="94567"/>
                      <a:pt x="31423" y="88932"/>
                      <a:pt x="35271" y="84809"/>
                    </a:cubicBezTo>
                    <a:cubicBezTo>
                      <a:pt x="39119" y="80824"/>
                      <a:pt x="41730" y="76014"/>
                      <a:pt x="42142" y="72716"/>
                    </a:cubicBezTo>
                    <a:cubicBezTo>
                      <a:pt x="42555" y="69418"/>
                      <a:pt x="42692" y="59111"/>
                      <a:pt x="42005" y="56912"/>
                    </a:cubicBezTo>
                    <a:cubicBezTo>
                      <a:pt x="41180" y="54851"/>
                      <a:pt x="38982" y="53476"/>
                      <a:pt x="36645" y="53614"/>
                    </a:cubicBezTo>
                    <a:cubicBezTo>
                      <a:pt x="34309" y="53751"/>
                      <a:pt x="28537" y="56912"/>
                      <a:pt x="27987" y="56087"/>
                    </a:cubicBezTo>
                    <a:cubicBezTo>
                      <a:pt x="27438" y="55263"/>
                      <a:pt x="26476" y="47567"/>
                      <a:pt x="27850" y="45506"/>
                    </a:cubicBezTo>
                    <a:cubicBezTo>
                      <a:pt x="29224" y="43444"/>
                      <a:pt x="31423" y="42620"/>
                      <a:pt x="32660" y="41520"/>
                    </a:cubicBezTo>
                    <a:cubicBezTo>
                      <a:pt x="33759" y="40421"/>
                      <a:pt x="34034" y="33962"/>
                      <a:pt x="34996" y="32450"/>
                    </a:cubicBezTo>
                    <a:cubicBezTo>
                      <a:pt x="35958" y="30938"/>
                      <a:pt x="41180" y="29976"/>
                      <a:pt x="43242" y="29152"/>
                    </a:cubicBezTo>
                    <a:cubicBezTo>
                      <a:pt x="45303" y="28327"/>
                      <a:pt x="48601" y="29701"/>
                      <a:pt x="49563" y="28602"/>
                    </a:cubicBezTo>
                    <a:cubicBezTo>
                      <a:pt x="50525" y="27503"/>
                      <a:pt x="50388" y="24067"/>
                      <a:pt x="50938" y="22143"/>
                    </a:cubicBezTo>
                    <a:cubicBezTo>
                      <a:pt x="51487" y="20219"/>
                      <a:pt x="55610" y="15821"/>
                      <a:pt x="55610" y="15821"/>
                    </a:cubicBezTo>
                    <a:lnTo>
                      <a:pt x="50250" y="17745"/>
                    </a:lnTo>
                    <a:cubicBezTo>
                      <a:pt x="50250" y="17745"/>
                      <a:pt x="46952" y="20769"/>
                      <a:pt x="45853" y="21731"/>
                    </a:cubicBezTo>
                    <a:cubicBezTo>
                      <a:pt x="44753" y="22693"/>
                      <a:pt x="42967" y="24617"/>
                      <a:pt x="40493" y="24617"/>
                    </a:cubicBezTo>
                    <a:cubicBezTo>
                      <a:pt x="38019" y="24617"/>
                      <a:pt x="34584" y="26541"/>
                      <a:pt x="34172" y="27915"/>
                    </a:cubicBezTo>
                    <a:cubicBezTo>
                      <a:pt x="33759" y="29289"/>
                      <a:pt x="33072" y="33412"/>
                      <a:pt x="31698" y="34237"/>
                    </a:cubicBezTo>
                    <a:cubicBezTo>
                      <a:pt x="30324" y="35061"/>
                      <a:pt x="24827" y="37672"/>
                      <a:pt x="24827" y="37672"/>
                    </a:cubicBezTo>
                    <a:lnTo>
                      <a:pt x="19604" y="43856"/>
                    </a:lnTo>
                    <a:close/>
                  </a:path>
                </a:pathLst>
              </a:custGeom>
              <a:solidFill>
                <a:srgbClr val="FFFFFF"/>
              </a:solidFill>
              <a:ln w="1371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B79661F-242B-F580-AC6D-D7088AE4645B}"/>
                  </a:ext>
                </a:extLst>
              </p:cNvPr>
              <p:cNvSpPr/>
              <p:nvPr/>
            </p:nvSpPr>
            <p:spPr>
              <a:xfrm>
                <a:off x="5961774" y="2522337"/>
                <a:ext cx="41759" cy="24461"/>
              </a:xfrm>
              <a:custGeom>
                <a:avLst/>
                <a:gdLst>
                  <a:gd name="connsiteX0" fmla="*/ 3693 w 41759"/>
                  <a:gd name="connsiteY0" fmla="*/ 8520 h 24461"/>
                  <a:gd name="connsiteX1" fmla="*/ 257 w 41759"/>
                  <a:gd name="connsiteY1" fmla="*/ 12781 h 24461"/>
                  <a:gd name="connsiteX2" fmla="*/ 2730 w 41759"/>
                  <a:gd name="connsiteY2" fmla="*/ 18003 h 24461"/>
                  <a:gd name="connsiteX3" fmla="*/ 13312 w 41759"/>
                  <a:gd name="connsiteY3" fmla="*/ 16491 h 24461"/>
                  <a:gd name="connsiteX4" fmla="*/ 19771 w 41759"/>
                  <a:gd name="connsiteY4" fmla="*/ 15667 h 24461"/>
                  <a:gd name="connsiteX5" fmla="*/ 24581 w 41759"/>
                  <a:gd name="connsiteY5" fmla="*/ 9895 h 24461"/>
                  <a:gd name="connsiteX6" fmla="*/ 26917 w 41759"/>
                  <a:gd name="connsiteY6" fmla="*/ 8520 h 24461"/>
                  <a:gd name="connsiteX7" fmla="*/ 27330 w 41759"/>
                  <a:gd name="connsiteY7" fmla="*/ 17591 h 24461"/>
                  <a:gd name="connsiteX8" fmla="*/ 31178 w 41759"/>
                  <a:gd name="connsiteY8" fmla="*/ 18140 h 24461"/>
                  <a:gd name="connsiteX9" fmla="*/ 32002 w 41759"/>
                  <a:gd name="connsiteY9" fmla="*/ 23088 h 24461"/>
                  <a:gd name="connsiteX10" fmla="*/ 35300 w 41759"/>
                  <a:gd name="connsiteY10" fmla="*/ 24462 h 24461"/>
                  <a:gd name="connsiteX11" fmla="*/ 37224 w 41759"/>
                  <a:gd name="connsiteY11" fmla="*/ 21026 h 24461"/>
                  <a:gd name="connsiteX12" fmla="*/ 36812 w 41759"/>
                  <a:gd name="connsiteY12" fmla="*/ 15804 h 24461"/>
                  <a:gd name="connsiteX13" fmla="*/ 34476 w 41759"/>
                  <a:gd name="connsiteY13" fmla="*/ 13880 h 24461"/>
                  <a:gd name="connsiteX14" fmla="*/ 41760 w 41759"/>
                  <a:gd name="connsiteY14" fmla="*/ 7696 h 24461"/>
                  <a:gd name="connsiteX15" fmla="*/ 41760 w 41759"/>
                  <a:gd name="connsiteY15" fmla="*/ 4260 h 24461"/>
                  <a:gd name="connsiteX16" fmla="*/ 34064 w 41759"/>
                  <a:gd name="connsiteY16" fmla="*/ 5634 h 24461"/>
                  <a:gd name="connsiteX17" fmla="*/ 32689 w 41759"/>
                  <a:gd name="connsiteY17" fmla="*/ 1649 h 24461"/>
                  <a:gd name="connsiteX18" fmla="*/ 27742 w 41759"/>
                  <a:gd name="connsiteY18" fmla="*/ 5360 h 24461"/>
                  <a:gd name="connsiteX19" fmla="*/ 24169 w 41759"/>
                  <a:gd name="connsiteY19" fmla="*/ 7284 h 24461"/>
                  <a:gd name="connsiteX20" fmla="*/ 23757 w 41759"/>
                  <a:gd name="connsiteY20" fmla="*/ 4398 h 24461"/>
                  <a:gd name="connsiteX21" fmla="*/ 26093 w 41759"/>
                  <a:gd name="connsiteY21" fmla="*/ 0 h 24461"/>
                  <a:gd name="connsiteX22" fmla="*/ 17985 w 41759"/>
                  <a:gd name="connsiteY22" fmla="*/ 5772 h 24461"/>
                  <a:gd name="connsiteX23" fmla="*/ 17435 w 41759"/>
                  <a:gd name="connsiteY23" fmla="*/ 1924 h 24461"/>
                  <a:gd name="connsiteX24" fmla="*/ 12763 w 41759"/>
                  <a:gd name="connsiteY24" fmla="*/ 2061 h 24461"/>
                  <a:gd name="connsiteX25" fmla="*/ 3693 w 41759"/>
                  <a:gd name="connsiteY25" fmla="*/ 8520 h 2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759" h="24461">
                    <a:moveTo>
                      <a:pt x="3693" y="8520"/>
                    </a:moveTo>
                    <a:cubicBezTo>
                      <a:pt x="2593" y="9070"/>
                      <a:pt x="-980" y="10307"/>
                      <a:pt x="257" y="12781"/>
                    </a:cubicBezTo>
                    <a:cubicBezTo>
                      <a:pt x="1356" y="15254"/>
                      <a:pt x="-843" y="18003"/>
                      <a:pt x="2730" y="18003"/>
                    </a:cubicBezTo>
                    <a:cubicBezTo>
                      <a:pt x="6441" y="18003"/>
                      <a:pt x="12350" y="17178"/>
                      <a:pt x="13312" y="16491"/>
                    </a:cubicBezTo>
                    <a:cubicBezTo>
                      <a:pt x="14274" y="15667"/>
                      <a:pt x="18260" y="16903"/>
                      <a:pt x="19771" y="15667"/>
                    </a:cubicBezTo>
                    <a:cubicBezTo>
                      <a:pt x="21283" y="14430"/>
                      <a:pt x="24581" y="9895"/>
                      <a:pt x="24581" y="9895"/>
                    </a:cubicBezTo>
                    <a:lnTo>
                      <a:pt x="26917" y="8520"/>
                    </a:lnTo>
                    <a:lnTo>
                      <a:pt x="27330" y="17591"/>
                    </a:lnTo>
                    <a:lnTo>
                      <a:pt x="31178" y="18140"/>
                    </a:lnTo>
                    <a:lnTo>
                      <a:pt x="32002" y="23088"/>
                    </a:lnTo>
                    <a:lnTo>
                      <a:pt x="35300" y="24462"/>
                    </a:lnTo>
                    <a:lnTo>
                      <a:pt x="37224" y="21026"/>
                    </a:lnTo>
                    <a:lnTo>
                      <a:pt x="36812" y="15804"/>
                    </a:lnTo>
                    <a:lnTo>
                      <a:pt x="34476" y="13880"/>
                    </a:lnTo>
                    <a:lnTo>
                      <a:pt x="41760" y="7696"/>
                    </a:lnTo>
                    <a:lnTo>
                      <a:pt x="41760" y="4260"/>
                    </a:lnTo>
                    <a:lnTo>
                      <a:pt x="34064" y="5634"/>
                    </a:lnTo>
                    <a:lnTo>
                      <a:pt x="32689" y="1649"/>
                    </a:lnTo>
                    <a:lnTo>
                      <a:pt x="27742" y="5360"/>
                    </a:lnTo>
                    <a:lnTo>
                      <a:pt x="24169" y="7284"/>
                    </a:lnTo>
                    <a:lnTo>
                      <a:pt x="23757" y="4398"/>
                    </a:lnTo>
                    <a:lnTo>
                      <a:pt x="26093" y="0"/>
                    </a:lnTo>
                    <a:cubicBezTo>
                      <a:pt x="26093" y="0"/>
                      <a:pt x="17985" y="6596"/>
                      <a:pt x="17985" y="5772"/>
                    </a:cubicBezTo>
                    <a:cubicBezTo>
                      <a:pt x="17985" y="4947"/>
                      <a:pt x="17435" y="1924"/>
                      <a:pt x="17435" y="1924"/>
                    </a:cubicBezTo>
                    <a:lnTo>
                      <a:pt x="12763" y="2061"/>
                    </a:lnTo>
                    <a:lnTo>
                      <a:pt x="3693" y="8520"/>
                    </a:lnTo>
                    <a:close/>
                  </a:path>
                </a:pathLst>
              </a:custGeom>
              <a:solidFill>
                <a:srgbClr val="FFFFFF"/>
              </a:solidFill>
              <a:ln w="1371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207B3BA-B77E-C86D-804B-6C8F8BCD2316}"/>
                  </a:ext>
                </a:extLst>
              </p:cNvPr>
              <p:cNvSpPr/>
              <p:nvPr/>
            </p:nvSpPr>
            <p:spPr>
              <a:xfrm>
                <a:off x="6005045" y="2507632"/>
                <a:ext cx="15391" cy="17590"/>
              </a:xfrm>
              <a:custGeom>
                <a:avLst/>
                <a:gdLst>
                  <a:gd name="connsiteX0" fmla="*/ 550 w 15391"/>
                  <a:gd name="connsiteY0" fmla="*/ 14705 h 17590"/>
                  <a:gd name="connsiteX1" fmla="*/ 0 w 15391"/>
                  <a:gd name="connsiteY1" fmla="*/ 10719 h 17590"/>
                  <a:gd name="connsiteX2" fmla="*/ 3023 w 15391"/>
                  <a:gd name="connsiteY2" fmla="*/ 4398 h 17590"/>
                  <a:gd name="connsiteX3" fmla="*/ 7696 w 15391"/>
                  <a:gd name="connsiteY3" fmla="*/ 687 h 17590"/>
                  <a:gd name="connsiteX4" fmla="*/ 13055 w 15391"/>
                  <a:gd name="connsiteY4" fmla="*/ 0 h 17590"/>
                  <a:gd name="connsiteX5" fmla="*/ 13193 w 15391"/>
                  <a:gd name="connsiteY5" fmla="*/ 6734 h 17590"/>
                  <a:gd name="connsiteX6" fmla="*/ 11819 w 15391"/>
                  <a:gd name="connsiteY6" fmla="*/ 8108 h 17590"/>
                  <a:gd name="connsiteX7" fmla="*/ 15392 w 15391"/>
                  <a:gd name="connsiteY7" fmla="*/ 9620 h 17590"/>
                  <a:gd name="connsiteX8" fmla="*/ 14567 w 15391"/>
                  <a:gd name="connsiteY8" fmla="*/ 13468 h 17590"/>
                  <a:gd name="connsiteX9" fmla="*/ 9345 w 15391"/>
                  <a:gd name="connsiteY9" fmla="*/ 17591 h 17590"/>
                  <a:gd name="connsiteX10" fmla="*/ 7284 w 15391"/>
                  <a:gd name="connsiteY10" fmla="*/ 17178 h 17590"/>
                  <a:gd name="connsiteX11" fmla="*/ 6734 w 15391"/>
                  <a:gd name="connsiteY11" fmla="*/ 13743 h 17590"/>
                  <a:gd name="connsiteX12" fmla="*/ 10307 w 15391"/>
                  <a:gd name="connsiteY12" fmla="*/ 10307 h 17590"/>
                  <a:gd name="connsiteX13" fmla="*/ 7696 w 15391"/>
                  <a:gd name="connsiteY13" fmla="*/ 8933 h 17590"/>
                  <a:gd name="connsiteX14" fmla="*/ 4398 w 15391"/>
                  <a:gd name="connsiteY14" fmla="*/ 14018 h 17590"/>
                  <a:gd name="connsiteX15" fmla="*/ 4260 w 15391"/>
                  <a:gd name="connsiteY15" fmla="*/ 16079 h 1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91" h="17590">
                    <a:moveTo>
                      <a:pt x="550" y="14705"/>
                    </a:moveTo>
                    <a:lnTo>
                      <a:pt x="0" y="10719"/>
                    </a:lnTo>
                    <a:lnTo>
                      <a:pt x="3023" y="4398"/>
                    </a:lnTo>
                    <a:lnTo>
                      <a:pt x="7696" y="687"/>
                    </a:lnTo>
                    <a:lnTo>
                      <a:pt x="13055" y="0"/>
                    </a:lnTo>
                    <a:lnTo>
                      <a:pt x="13193" y="6734"/>
                    </a:lnTo>
                    <a:lnTo>
                      <a:pt x="11819" y="8108"/>
                    </a:lnTo>
                    <a:lnTo>
                      <a:pt x="15392" y="9620"/>
                    </a:lnTo>
                    <a:lnTo>
                      <a:pt x="14567" y="13468"/>
                    </a:lnTo>
                    <a:lnTo>
                      <a:pt x="9345" y="17591"/>
                    </a:lnTo>
                    <a:lnTo>
                      <a:pt x="7284" y="17178"/>
                    </a:lnTo>
                    <a:lnTo>
                      <a:pt x="6734" y="13743"/>
                    </a:lnTo>
                    <a:lnTo>
                      <a:pt x="10307" y="10307"/>
                    </a:lnTo>
                    <a:lnTo>
                      <a:pt x="7696" y="8933"/>
                    </a:lnTo>
                    <a:lnTo>
                      <a:pt x="4398" y="14018"/>
                    </a:lnTo>
                    <a:lnTo>
                      <a:pt x="4260" y="16079"/>
                    </a:lnTo>
                    <a:close/>
                  </a:path>
                </a:pathLst>
              </a:custGeom>
              <a:solidFill>
                <a:srgbClr val="FFFFFF"/>
              </a:solidFill>
              <a:ln w="1371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47B5156B-3DCA-353B-7CB2-A54CAB923035}"/>
                  </a:ext>
                </a:extLst>
              </p:cNvPr>
              <p:cNvSpPr/>
              <p:nvPr/>
            </p:nvSpPr>
            <p:spPr>
              <a:xfrm>
                <a:off x="6001838" y="2533194"/>
                <a:ext cx="20384" cy="20476"/>
              </a:xfrm>
              <a:custGeom>
                <a:avLst/>
                <a:gdLst>
                  <a:gd name="connsiteX0" fmla="*/ 9941 w 20384"/>
                  <a:gd name="connsiteY0" fmla="*/ 0 h 20476"/>
                  <a:gd name="connsiteX1" fmla="*/ 10078 w 20384"/>
                  <a:gd name="connsiteY1" fmla="*/ 3848 h 20476"/>
                  <a:gd name="connsiteX2" fmla="*/ 8704 w 20384"/>
                  <a:gd name="connsiteY2" fmla="*/ 4810 h 20476"/>
                  <a:gd name="connsiteX3" fmla="*/ 9116 w 20384"/>
                  <a:gd name="connsiteY3" fmla="*/ 7833 h 20476"/>
                  <a:gd name="connsiteX4" fmla="*/ 19835 w 20384"/>
                  <a:gd name="connsiteY4" fmla="*/ 9895 h 20476"/>
                  <a:gd name="connsiteX5" fmla="*/ 20385 w 20384"/>
                  <a:gd name="connsiteY5" fmla="*/ 13743 h 20476"/>
                  <a:gd name="connsiteX6" fmla="*/ 16674 w 20384"/>
                  <a:gd name="connsiteY6" fmla="*/ 18965 h 20476"/>
                  <a:gd name="connsiteX7" fmla="*/ 8292 w 20384"/>
                  <a:gd name="connsiteY7" fmla="*/ 20477 h 20476"/>
                  <a:gd name="connsiteX8" fmla="*/ 183 w 20384"/>
                  <a:gd name="connsiteY8" fmla="*/ 14155 h 20476"/>
                  <a:gd name="connsiteX9" fmla="*/ 183 w 20384"/>
                  <a:gd name="connsiteY9" fmla="*/ 10170 h 20476"/>
                  <a:gd name="connsiteX10" fmla="*/ 2932 w 20384"/>
                  <a:gd name="connsiteY10" fmla="*/ 3711 h 20476"/>
                  <a:gd name="connsiteX11" fmla="*/ 5680 w 20384"/>
                  <a:gd name="connsiteY11" fmla="*/ 962 h 20476"/>
                  <a:gd name="connsiteX12" fmla="*/ 9941 w 20384"/>
                  <a:gd name="connsiteY12" fmla="*/ 0 h 2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84" h="20476">
                    <a:moveTo>
                      <a:pt x="9941" y="0"/>
                    </a:moveTo>
                    <a:lnTo>
                      <a:pt x="10078" y="3848"/>
                    </a:lnTo>
                    <a:lnTo>
                      <a:pt x="8704" y="4810"/>
                    </a:lnTo>
                    <a:lnTo>
                      <a:pt x="9116" y="7833"/>
                    </a:lnTo>
                    <a:lnTo>
                      <a:pt x="19835" y="9895"/>
                    </a:lnTo>
                    <a:lnTo>
                      <a:pt x="20385" y="13743"/>
                    </a:lnTo>
                    <a:lnTo>
                      <a:pt x="16674" y="18965"/>
                    </a:lnTo>
                    <a:lnTo>
                      <a:pt x="8292" y="20477"/>
                    </a:lnTo>
                    <a:lnTo>
                      <a:pt x="183" y="14155"/>
                    </a:lnTo>
                    <a:cubicBezTo>
                      <a:pt x="183" y="14155"/>
                      <a:pt x="-229" y="10719"/>
                      <a:pt x="183" y="10170"/>
                    </a:cubicBezTo>
                    <a:cubicBezTo>
                      <a:pt x="595" y="9620"/>
                      <a:pt x="2932" y="3711"/>
                      <a:pt x="2932" y="3711"/>
                    </a:cubicBezTo>
                    <a:lnTo>
                      <a:pt x="5680" y="962"/>
                    </a:lnTo>
                    <a:lnTo>
                      <a:pt x="9941" y="0"/>
                    </a:lnTo>
                    <a:close/>
                  </a:path>
                </a:pathLst>
              </a:custGeom>
              <a:solidFill>
                <a:srgbClr val="FFFFFF"/>
              </a:solidFill>
              <a:ln w="13714" cap="flat">
                <a:noFill/>
                <a:prstDash val="solid"/>
                <a:miter/>
              </a:ln>
            </p:spPr>
            <p:txBody>
              <a:bodyPr rtlCol="0" anchor="ctr"/>
              <a:lstStyle/>
              <a:p>
                <a:endParaRPr lang="en-US"/>
              </a:p>
            </p:txBody>
          </p:sp>
        </p:grpSp>
        <p:sp>
          <p:nvSpPr>
            <p:cNvPr id="198" name="Freeform: Shape 197">
              <a:extLst>
                <a:ext uri="{FF2B5EF4-FFF2-40B4-BE49-F238E27FC236}">
                  <a16:creationId xmlns:a16="http://schemas.microsoft.com/office/drawing/2014/main" id="{AE403274-43E5-69E9-76E1-D72078F0D5F5}"/>
                </a:ext>
              </a:extLst>
            </p:cNvPr>
            <p:cNvSpPr/>
            <p:nvPr/>
          </p:nvSpPr>
          <p:spPr>
            <a:xfrm>
              <a:off x="6688604" y="2802000"/>
              <a:ext cx="629413" cy="629413"/>
            </a:xfrm>
            <a:custGeom>
              <a:avLst/>
              <a:gdLst>
                <a:gd name="connsiteX0" fmla="*/ 314706 w 629413"/>
                <a:gd name="connsiteY0" fmla="*/ 629413 h 629413"/>
                <a:gd name="connsiteX1" fmla="*/ 629413 w 629413"/>
                <a:gd name="connsiteY1" fmla="*/ 314707 h 629413"/>
                <a:gd name="connsiteX2" fmla="*/ 314706 w 629413"/>
                <a:gd name="connsiteY2" fmla="*/ 0 h 629413"/>
                <a:gd name="connsiteX3" fmla="*/ 0 w 629413"/>
                <a:gd name="connsiteY3" fmla="*/ 314707 h 629413"/>
                <a:gd name="connsiteX4" fmla="*/ 314706 w 629413"/>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3" h="629413">
                  <a:moveTo>
                    <a:pt x="314706" y="629413"/>
                  </a:moveTo>
                  <a:cubicBezTo>
                    <a:pt x="488551" y="629413"/>
                    <a:pt x="629413" y="488551"/>
                    <a:pt x="629413" y="314707"/>
                  </a:cubicBezTo>
                  <a:cubicBezTo>
                    <a:pt x="629413" y="140862"/>
                    <a:pt x="488551" y="0"/>
                    <a:pt x="314706" y="0"/>
                  </a:cubicBezTo>
                  <a:cubicBezTo>
                    <a:pt x="140862" y="0"/>
                    <a:pt x="0" y="140862"/>
                    <a:pt x="0" y="314707"/>
                  </a:cubicBezTo>
                  <a:cubicBezTo>
                    <a:pt x="0" y="488551"/>
                    <a:pt x="140862" y="629413"/>
                    <a:pt x="314706" y="629413"/>
                  </a:cubicBezTo>
                </a:path>
              </a:pathLst>
            </a:custGeom>
            <a:solidFill>
              <a:srgbClr val="BCBEC0"/>
            </a:solidFill>
            <a:ln w="1371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02233FA-1CBD-9AB8-6A6F-F7323CB85E26}"/>
                </a:ext>
              </a:extLst>
            </p:cNvPr>
            <p:cNvSpPr/>
            <p:nvPr/>
          </p:nvSpPr>
          <p:spPr>
            <a:xfrm>
              <a:off x="6716914" y="2830310"/>
              <a:ext cx="573617" cy="573618"/>
            </a:xfrm>
            <a:custGeom>
              <a:avLst/>
              <a:gdLst>
                <a:gd name="connsiteX0" fmla="*/ 573618 w 573617"/>
                <a:gd name="connsiteY0" fmla="*/ 286809 h 573618"/>
                <a:gd name="connsiteX1" fmla="*/ 286809 w 573617"/>
                <a:gd name="connsiteY1" fmla="*/ 573618 h 573618"/>
                <a:gd name="connsiteX2" fmla="*/ 0 w 573617"/>
                <a:gd name="connsiteY2" fmla="*/ 286809 h 573618"/>
                <a:gd name="connsiteX3" fmla="*/ 286809 w 573617"/>
                <a:gd name="connsiteY3" fmla="*/ 0 h 573618"/>
                <a:gd name="connsiteX4" fmla="*/ 573618 w 573617"/>
                <a:gd name="connsiteY4" fmla="*/ 286809 h 57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617" h="573618">
                  <a:moveTo>
                    <a:pt x="573618" y="286809"/>
                  </a:moveTo>
                  <a:cubicBezTo>
                    <a:pt x="573618" y="445262"/>
                    <a:pt x="445124" y="573618"/>
                    <a:pt x="286809" y="573618"/>
                  </a:cubicBezTo>
                  <a:cubicBezTo>
                    <a:pt x="128356" y="573618"/>
                    <a:pt x="0" y="445262"/>
                    <a:pt x="0" y="286809"/>
                  </a:cubicBezTo>
                  <a:cubicBezTo>
                    <a:pt x="0" y="128356"/>
                    <a:pt x="128494" y="0"/>
                    <a:pt x="286809" y="0"/>
                  </a:cubicBezTo>
                  <a:cubicBezTo>
                    <a:pt x="445124" y="0"/>
                    <a:pt x="573618" y="128356"/>
                    <a:pt x="573618" y="286809"/>
                  </a:cubicBezTo>
                </a:path>
              </a:pathLst>
            </a:custGeom>
            <a:solidFill>
              <a:srgbClr val="8DC63F"/>
            </a:solidFill>
            <a:ln w="1371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17A3E3D8-41E9-12EC-A799-54AFC413E1DB}"/>
                </a:ext>
              </a:extLst>
            </p:cNvPr>
            <p:cNvSpPr/>
            <p:nvPr/>
          </p:nvSpPr>
          <p:spPr>
            <a:xfrm>
              <a:off x="6867396" y="2920049"/>
              <a:ext cx="269768" cy="390016"/>
            </a:xfrm>
            <a:custGeom>
              <a:avLst/>
              <a:gdLst>
                <a:gd name="connsiteX0" fmla="*/ 260148 w 269768"/>
                <a:gd name="connsiteY0" fmla="*/ 99497 h 390016"/>
                <a:gd name="connsiteX1" fmla="*/ 179204 w 269768"/>
                <a:gd name="connsiteY1" fmla="*/ 112277 h 390016"/>
                <a:gd name="connsiteX2" fmla="*/ 168210 w 269768"/>
                <a:gd name="connsiteY2" fmla="*/ 90839 h 390016"/>
                <a:gd name="connsiteX3" fmla="*/ 151994 w 269768"/>
                <a:gd name="connsiteY3" fmla="*/ 78745 h 390016"/>
                <a:gd name="connsiteX4" fmla="*/ 151994 w 269768"/>
                <a:gd name="connsiteY4" fmla="*/ 141687 h 390016"/>
                <a:gd name="connsiteX5" fmla="*/ 240359 w 269768"/>
                <a:gd name="connsiteY5" fmla="*/ 178929 h 390016"/>
                <a:gd name="connsiteX6" fmla="*/ 269768 w 269768"/>
                <a:gd name="connsiteY6" fmla="*/ 245856 h 390016"/>
                <a:gd name="connsiteX7" fmla="*/ 259186 w 269768"/>
                <a:gd name="connsiteY7" fmla="*/ 289420 h 390016"/>
                <a:gd name="connsiteX8" fmla="*/ 232251 w 269768"/>
                <a:gd name="connsiteY8" fmla="*/ 322540 h 390016"/>
                <a:gd name="connsiteX9" fmla="*/ 197344 w 269768"/>
                <a:gd name="connsiteY9" fmla="*/ 341780 h 390016"/>
                <a:gd name="connsiteX10" fmla="*/ 152131 w 269768"/>
                <a:gd name="connsiteY10" fmla="*/ 348926 h 390016"/>
                <a:gd name="connsiteX11" fmla="*/ 152131 w 269768"/>
                <a:gd name="connsiteY11" fmla="*/ 390016 h 390016"/>
                <a:gd name="connsiteX12" fmla="*/ 120386 w 269768"/>
                <a:gd name="connsiteY12" fmla="*/ 390016 h 390016"/>
                <a:gd name="connsiteX13" fmla="*/ 120386 w 269768"/>
                <a:gd name="connsiteY13" fmla="*/ 349063 h 390016"/>
                <a:gd name="connsiteX14" fmla="*/ 68438 w 269768"/>
                <a:gd name="connsiteY14" fmla="*/ 338756 h 390016"/>
                <a:gd name="connsiteX15" fmla="*/ 34082 w 269768"/>
                <a:gd name="connsiteY15" fmla="*/ 318005 h 390016"/>
                <a:gd name="connsiteX16" fmla="*/ 11819 w 269768"/>
                <a:gd name="connsiteY16" fmla="*/ 289420 h 390016"/>
                <a:gd name="connsiteX17" fmla="*/ 0 w 269768"/>
                <a:gd name="connsiteY17" fmla="*/ 252315 h 390016"/>
                <a:gd name="connsiteX18" fmla="*/ 87953 w 269768"/>
                <a:gd name="connsiteY18" fmla="*/ 242145 h 390016"/>
                <a:gd name="connsiteX19" fmla="*/ 98535 w 269768"/>
                <a:gd name="connsiteY19" fmla="*/ 273341 h 390016"/>
                <a:gd name="connsiteX20" fmla="*/ 120386 w 269768"/>
                <a:gd name="connsiteY20" fmla="*/ 290382 h 390016"/>
                <a:gd name="connsiteX21" fmla="*/ 120386 w 269768"/>
                <a:gd name="connsiteY21" fmla="*/ 213423 h 390016"/>
                <a:gd name="connsiteX22" fmla="*/ 57994 w 269768"/>
                <a:gd name="connsiteY22" fmla="*/ 192260 h 390016"/>
                <a:gd name="connsiteX23" fmla="*/ 26111 w 269768"/>
                <a:gd name="connsiteY23" fmla="*/ 163675 h 390016"/>
                <a:gd name="connsiteX24" fmla="*/ 12643 w 269768"/>
                <a:gd name="connsiteY24" fmla="*/ 115576 h 390016"/>
                <a:gd name="connsiteX25" fmla="*/ 39716 w 269768"/>
                <a:gd name="connsiteY25" fmla="*/ 50710 h 390016"/>
                <a:gd name="connsiteX26" fmla="*/ 120386 w 269768"/>
                <a:gd name="connsiteY26" fmla="*/ 21851 h 390016"/>
                <a:gd name="connsiteX27" fmla="*/ 120386 w 269768"/>
                <a:gd name="connsiteY27" fmla="*/ 0 h 390016"/>
                <a:gd name="connsiteX28" fmla="*/ 152131 w 269768"/>
                <a:gd name="connsiteY28" fmla="*/ 0 h 390016"/>
                <a:gd name="connsiteX29" fmla="*/ 152131 w 269768"/>
                <a:gd name="connsiteY29" fmla="*/ 21576 h 390016"/>
                <a:gd name="connsiteX30" fmla="*/ 226754 w 269768"/>
                <a:gd name="connsiteY30" fmla="*/ 44664 h 390016"/>
                <a:gd name="connsiteX31" fmla="*/ 260148 w 269768"/>
                <a:gd name="connsiteY31" fmla="*/ 99497 h 390016"/>
                <a:gd name="connsiteX32" fmla="*/ 120111 w 269768"/>
                <a:gd name="connsiteY32" fmla="*/ 77646 h 390016"/>
                <a:gd name="connsiteX33" fmla="*/ 100734 w 269768"/>
                <a:gd name="connsiteY33" fmla="*/ 89052 h 390016"/>
                <a:gd name="connsiteX34" fmla="*/ 95237 w 269768"/>
                <a:gd name="connsiteY34" fmla="*/ 104994 h 390016"/>
                <a:gd name="connsiteX35" fmla="*/ 100734 w 269768"/>
                <a:gd name="connsiteY35" fmla="*/ 121760 h 390016"/>
                <a:gd name="connsiteX36" fmla="*/ 119973 w 269768"/>
                <a:gd name="connsiteY36" fmla="*/ 133716 h 390016"/>
                <a:gd name="connsiteX37" fmla="*/ 119973 w 269768"/>
                <a:gd name="connsiteY37" fmla="*/ 77646 h 390016"/>
                <a:gd name="connsiteX38" fmla="*/ 151856 w 269768"/>
                <a:gd name="connsiteY38" fmla="*/ 292169 h 390016"/>
                <a:gd name="connsiteX39" fmla="*/ 178929 w 269768"/>
                <a:gd name="connsiteY39" fmla="*/ 278563 h 390016"/>
                <a:gd name="connsiteX40" fmla="*/ 187587 w 269768"/>
                <a:gd name="connsiteY40" fmla="*/ 257262 h 390016"/>
                <a:gd name="connsiteX41" fmla="*/ 180304 w 269768"/>
                <a:gd name="connsiteY41" fmla="*/ 238435 h 390016"/>
                <a:gd name="connsiteX42" fmla="*/ 151856 w 269768"/>
                <a:gd name="connsiteY42" fmla="*/ 222356 h 390016"/>
                <a:gd name="connsiteX43" fmla="*/ 151856 w 269768"/>
                <a:gd name="connsiteY43" fmla="*/ 292169 h 3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9768" h="390016">
                  <a:moveTo>
                    <a:pt x="260148" y="99497"/>
                  </a:moveTo>
                  <a:lnTo>
                    <a:pt x="179204" y="112277"/>
                  </a:lnTo>
                  <a:cubicBezTo>
                    <a:pt x="175081" y="101970"/>
                    <a:pt x="171508" y="94824"/>
                    <a:pt x="168210" y="90839"/>
                  </a:cubicBezTo>
                  <a:cubicBezTo>
                    <a:pt x="164912" y="86854"/>
                    <a:pt x="159552" y="82868"/>
                    <a:pt x="151994" y="78745"/>
                  </a:cubicBezTo>
                  <a:lnTo>
                    <a:pt x="151994" y="141687"/>
                  </a:lnTo>
                  <a:cubicBezTo>
                    <a:pt x="196108" y="153505"/>
                    <a:pt x="225654" y="165874"/>
                    <a:pt x="240359" y="178929"/>
                  </a:cubicBezTo>
                  <a:cubicBezTo>
                    <a:pt x="260011" y="196520"/>
                    <a:pt x="269768" y="218783"/>
                    <a:pt x="269768" y="245856"/>
                  </a:cubicBezTo>
                  <a:cubicBezTo>
                    <a:pt x="269768" y="261660"/>
                    <a:pt x="266195" y="276227"/>
                    <a:pt x="259186" y="289420"/>
                  </a:cubicBezTo>
                  <a:cubicBezTo>
                    <a:pt x="252178" y="302613"/>
                    <a:pt x="243107" y="313745"/>
                    <a:pt x="232251" y="322540"/>
                  </a:cubicBezTo>
                  <a:cubicBezTo>
                    <a:pt x="221257" y="331335"/>
                    <a:pt x="209575" y="337794"/>
                    <a:pt x="197344" y="341780"/>
                  </a:cubicBezTo>
                  <a:cubicBezTo>
                    <a:pt x="184976" y="345765"/>
                    <a:pt x="169997" y="348101"/>
                    <a:pt x="152131" y="348926"/>
                  </a:cubicBezTo>
                  <a:lnTo>
                    <a:pt x="152131" y="390016"/>
                  </a:lnTo>
                  <a:lnTo>
                    <a:pt x="120386" y="390016"/>
                  </a:lnTo>
                  <a:lnTo>
                    <a:pt x="120386" y="349063"/>
                  </a:lnTo>
                  <a:cubicBezTo>
                    <a:pt x="99085" y="347139"/>
                    <a:pt x="81769" y="343704"/>
                    <a:pt x="68438" y="338756"/>
                  </a:cubicBezTo>
                  <a:cubicBezTo>
                    <a:pt x="55245" y="333809"/>
                    <a:pt x="43702" y="326800"/>
                    <a:pt x="34082" y="318005"/>
                  </a:cubicBezTo>
                  <a:cubicBezTo>
                    <a:pt x="24462" y="309210"/>
                    <a:pt x="17041" y="299590"/>
                    <a:pt x="11819" y="289420"/>
                  </a:cubicBezTo>
                  <a:cubicBezTo>
                    <a:pt x="6596" y="279251"/>
                    <a:pt x="2611" y="266882"/>
                    <a:pt x="0" y="252315"/>
                  </a:cubicBezTo>
                  <a:lnTo>
                    <a:pt x="87953" y="242145"/>
                  </a:lnTo>
                  <a:cubicBezTo>
                    <a:pt x="90564" y="256575"/>
                    <a:pt x="94137" y="266882"/>
                    <a:pt x="98535" y="273341"/>
                  </a:cubicBezTo>
                  <a:cubicBezTo>
                    <a:pt x="102932" y="279663"/>
                    <a:pt x="110216" y="285435"/>
                    <a:pt x="120386" y="290382"/>
                  </a:cubicBezTo>
                  <a:lnTo>
                    <a:pt x="120386" y="213423"/>
                  </a:lnTo>
                  <a:cubicBezTo>
                    <a:pt x="91114" y="205315"/>
                    <a:pt x="70225" y="198169"/>
                    <a:pt x="57994" y="192260"/>
                  </a:cubicBezTo>
                  <a:cubicBezTo>
                    <a:pt x="45763" y="186350"/>
                    <a:pt x="35044" y="176730"/>
                    <a:pt x="26111" y="163675"/>
                  </a:cubicBezTo>
                  <a:cubicBezTo>
                    <a:pt x="17178" y="150482"/>
                    <a:pt x="12643" y="134541"/>
                    <a:pt x="12643" y="115576"/>
                  </a:cubicBezTo>
                  <a:cubicBezTo>
                    <a:pt x="12643" y="89739"/>
                    <a:pt x="21713" y="68164"/>
                    <a:pt x="39716" y="50710"/>
                  </a:cubicBezTo>
                  <a:cubicBezTo>
                    <a:pt x="57857" y="33395"/>
                    <a:pt x="84655" y="23775"/>
                    <a:pt x="120386" y="21851"/>
                  </a:cubicBezTo>
                  <a:lnTo>
                    <a:pt x="120386" y="0"/>
                  </a:lnTo>
                  <a:lnTo>
                    <a:pt x="152131" y="0"/>
                  </a:lnTo>
                  <a:lnTo>
                    <a:pt x="152131" y="21576"/>
                  </a:lnTo>
                  <a:cubicBezTo>
                    <a:pt x="184701" y="23637"/>
                    <a:pt x="209438" y="31333"/>
                    <a:pt x="226754" y="44664"/>
                  </a:cubicBezTo>
                  <a:cubicBezTo>
                    <a:pt x="243657" y="57994"/>
                    <a:pt x="254926" y="76272"/>
                    <a:pt x="260148" y="99497"/>
                  </a:cubicBezTo>
                  <a:close/>
                  <a:moveTo>
                    <a:pt x="120111" y="77646"/>
                  </a:moveTo>
                  <a:cubicBezTo>
                    <a:pt x="110766" y="80669"/>
                    <a:pt x="104307" y="84517"/>
                    <a:pt x="100734" y="89052"/>
                  </a:cubicBezTo>
                  <a:cubicBezTo>
                    <a:pt x="97161" y="93587"/>
                    <a:pt x="95237" y="98947"/>
                    <a:pt x="95237" y="104994"/>
                  </a:cubicBezTo>
                  <a:cubicBezTo>
                    <a:pt x="95237" y="111453"/>
                    <a:pt x="97023" y="116950"/>
                    <a:pt x="100734" y="121760"/>
                  </a:cubicBezTo>
                  <a:cubicBezTo>
                    <a:pt x="104444" y="126432"/>
                    <a:pt x="110903" y="130418"/>
                    <a:pt x="119973" y="133716"/>
                  </a:cubicBezTo>
                  <a:lnTo>
                    <a:pt x="119973" y="77646"/>
                  </a:lnTo>
                  <a:close/>
                  <a:moveTo>
                    <a:pt x="151856" y="292169"/>
                  </a:moveTo>
                  <a:cubicBezTo>
                    <a:pt x="164225" y="289420"/>
                    <a:pt x="173295" y="284885"/>
                    <a:pt x="178929" y="278563"/>
                  </a:cubicBezTo>
                  <a:cubicBezTo>
                    <a:pt x="184701" y="272242"/>
                    <a:pt x="187587" y="265096"/>
                    <a:pt x="187587" y="257262"/>
                  </a:cubicBezTo>
                  <a:cubicBezTo>
                    <a:pt x="187587" y="250391"/>
                    <a:pt x="185113" y="244069"/>
                    <a:pt x="180304" y="238435"/>
                  </a:cubicBezTo>
                  <a:cubicBezTo>
                    <a:pt x="175494" y="232663"/>
                    <a:pt x="166011" y="227303"/>
                    <a:pt x="151856" y="222356"/>
                  </a:cubicBezTo>
                  <a:lnTo>
                    <a:pt x="151856" y="292169"/>
                  </a:lnTo>
                  <a:close/>
                </a:path>
              </a:pathLst>
            </a:custGeom>
            <a:solidFill>
              <a:srgbClr val="FFFFFF"/>
            </a:solidFill>
            <a:ln w="1371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872C751-EDD3-EC27-83FA-72E239D1F18D}"/>
                </a:ext>
              </a:extLst>
            </p:cNvPr>
            <p:cNvSpPr/>
            <p:nvPr/>
          </p:nvSpPr>
          <p:spPr>
            <a:xfrm>
              <a:off x="7196257" y="3681529"/>
              <a:ext cx="629412" cy="629413"/>
            </a:xfrm>
            <a:custGeom>
              <a:avLst/>
              <a:gdLst>
                <a:gd name="connsiteX0" fmla="*/ 314706 w 629412"/>
                <a:gd name="connsiteY0" fmla="*/ 629413 h 629413"/>
                <a:gd name="connsiteX1" fmla="*/ 629413 w 629412"/>
                <a:gd name="connsiteY1" fmla="*/ 314707 h 629413"/>
                <a:gd name="connsiteX2" fmla="*/ 314706 w 629412"/>
                <a:gd name="connsiteY2" fmla="*/ 0 h 629413"/>
                <a:gd name="connsiteX3" fmla="*/ 0 w 629412"/>
                <a:gd name="connsiteY3" fmla="*/ 314707 h 629413"/>
                <a:gd name="connsiteX4" fmla="*/ 314706 w 629412"/>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2" h="629413">
                  <a:moveTo>
                    <a:pt x="314706" y="629413"/>
                  </a:moveTo>
                  <a:cubicBezTo>
                    <a:pt x="488551" y="629413"/>
                    <a:pt x="629413" y="488551"/>
                    <a:pt x="629413" y="314707"/>
                  </a:cubicBezTo>
                  <a:cubicBezTo>
                    <a:pt x="629413" y="140862"/>
                    <a:pt x="488551" y="0"/>
                    <a:pt x="314706" y="0"/>
                  </a:cubicBezTo>
                  <a:cubicBezTo>
                    <a:pt x="140862" y="0"/>
                    <a:pt x="0" y="140862"/>
                    <a:pt x="0" y="314707"/>
                  </a:cubicBezTo>
                  <a:cubicBezTo>
                    <a:pt x="0" y="488551"/>
                    <a:pt x="140999" y="629413"/>
                    <a:pt x="314706" y="629413"/>
                  </a:cubicBezTo>
                </a:path>
              </a:pathLst>
            </a:custGeom>
            <a:solidFill>
              <a:srgbClr val="BCBEC0"/>
            </a:solidFill>
            <a:ln w="1371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E823465A-6986-8198-714D-4F2575C1D64E}"/>
                </a:ext>
              </a:extLst>
            </p:cNvPr>
            <p:cNvSpPr/>
            <p:nvPr/>
          </p:nvSpPr>
          <p:spPr>
            <a:xfrm>
              <a:off x="7220444" y="3705579"/>
              <a:ext cx="581313" cy="581314"/>
            </a:xfrm>
            <a:custGeom>
              <a:avLst/>
              <a:gdLst>
                <a:gd name="connsiteX0" fmla="*/ 581314 w 581313"/>
                <a:gd name="connsiteY0" fmla="*/ 290657 h 581314"/>
                <a:gd name="connsiteX1" fmla="*/ 290657 w 581313"/>
                <a:gd name="connsiteY1" fmla="*/ 581314 h 581314"/>
                <a:gd name="connsiteX2" fmla="*/ 0 w 581313"/>
                <a:gd name="connsiteY2" fmla="*/ 290657 h 581314"/>
                <a:gd name="connsiteX3" fmla="*/ 290657 w 581313"/>
                <a:gd name="connsiteY3" fmla="*/ 0 h 581314"/>
                <a:gd name="connsiteX4" fmla="*/ 581314 w 581313"/>
                <a:gd name="connsiteY4" fmla="*/ 290657 h 581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4">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143"/>
                    <a:pt x="581314" y="290657"/>
                  </a:cubicBezTo>
                </a:path>
              </a:pathLst>
            </a:custGeom>
            <a:solidFill>
              <a:srgbClr val="FBB040"/>
            </a:solidFill>
            <a:ln w="1371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78C4BEF-91C9-E052-DAA6-FAF18D0FD605}"/>
                </a:ext>
              </a:extLst>
            </p:cNvPr>
            <p:cNvSpPr/>
            <p:nvPr/>
          </p:nvSpPr>
          <p:spPr>
            <a:xfrm>
              <a:off x="7272941" y="3846716"/>
              <a:ext cx="475495" cy="300414"/>
            </a:xfrm>
            <a:custGeom>
              <a:avLst/>
              <a:gdLst>
                <a:gd name="connsiteX0" fmla="*/ 167385 w 475495"/>
                <a:gd name="connsiteY0" fmla="*/ 81906 h 300414"/>
                <a:gd name="connsiteX1" fmla="*/ 262622 w 475495"/>
                <a:gd name="connsiteY1" fmla="*/ 0 h 300414"/>
                <a:gd name="connsiteX2" fmla="*/ 475495 w 475495"/>
                <a:gd name="connsiteY2" fmla="*/ 141962 h 300414"/>
                <a:gd name="connsiteX3" fmla="*/ 446361 w 475495"/>
                <a:gd name="connsiteY3" fmla="*/ 141962 h 300414"/>
                <a:gd name="connsiteX4" fmla="*/ 446361 w 475495"/>
                <a:gd name="connsiteY4" fmla="*/ 300414 h 300414"/>
                <a:gd name="connsiteX5" fmla="*/ 300826 w 475495"/>
                <a:gd name="connsiteY5" fmla="*/ 300414 h 300414"/>
                <a:gd name="connsiteX6" fmla="*/ 300826 w 475495"/>
                <a:gd name="connsiteY6" fmla="*/ 179067 h 300414"/>
                <a:gd name="connsiteX7" fmla="*/ 243932 w 475495"/>
                <a:gd name="connsiteY7" fmla="*/ 179067 h 300414"/>
                <a:gd name="connsiteX8" fmla="*/ 243932 w 475495"/>
                <a:gd name="connsiteY8" fmla="*/ 300414 h 300414"/>
                <a:gd name="connsiteX9" fmla="*/ 31608 w 475495"/>
                <a:gd name="connsiteY9" fmla="*/ 300414 h 300414"/>
                <a:gd name="connsiteX10" fmla="*/ 31608 w 475495"/>
                <a:gd name="connsiteY10" fmla="*/ 168760 h 300414"/>
                <a:gd name="connsiteX11" fmla="*/ 0 w 475495"/>
                <a:gd name="connsiteY11" fmla="*/ 168760 h 300414"/>
                <a:gd name="connsiteX12" fmla="*/ 138113 w 475495"/>
                <a:gd name="connsiteY12" fmla="*/ 60330 h 30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495" h="300414">
                  <a:moveTo>
                    <a:pt x="167385" y="81906"/>
                  </a:moveTo>
                  <a:lnTo>
                    <a:pt x="262622" y="0"/>
                  </a:lnTo>
                  <a:lnTo>
                    <a:pt x="475495" y="141962"/>
                  </a:lnTo>
                  <a:lnTo>
                    <a:pt x="446361" y="141962"/>
                  </a:lnTo>
                  <a:lnTo>
                    <a:pt x="446361" y="300414"/>
                  </a:lnTo>
                  <a:lnTo>
                    <a:pt x="300826" y="300414"/>
                  </a:lnTo>
                  <a:lnTo>
                    <a:pt x="300826" y="179067"/>
                  </a:lnTo>
                  <a:lnTo>
                    <a:pt x="243932" y="179067"/>
                  </a:lnTo>
                  <a:lnTo>
                    <a:pt x="243932" y="300414"/>
                  </a:lnTo>
                  <a:lnTo>
                    <a:pt x="31608" y="300414"/>
                  </a:lnTo>
                  <a:lnTo>
                    <a:pt x="31608" y="168760"/>
                  </a:lnTo>
                  <a:lnTo>
                    <a:pt x="0" y="168760"/>
                  </a:lnTo>
                  <a:lnTo>
                    <a:pt x="138113" y="60330"/>
                  </a:lnTo>
                  <a:close/>
                </a:path>
              </a:pathLst>
            </a:custGeom>
            <a:solidFill>
              <a:srgbClr val="FFFFFF"/>
            </a:solidFill>
            <a:ln w="1371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23A8078E-8548-D351-F831-9BDE36748002}"/>
                </a:ext>
              </a:extLst>
            </p:cNvPr>
            <p:cNvSpPr/>
            <p:nvPr/>
          </p:nvSpPr>
          <p:spPr>
            <a:xfrm>
              <a:off x="7589297" y="4026057"/>
              <a:ext cx="68713" cy="68713"/>
            </a:xfrm>
            <a:custGeom>
              <a:avLst/>
              <a:gdLst>
                <a:gd name="connsiteX0" fmla="*/ 0 w 68713"/>
                <a:gd name="connsiteY0" fmla="*/ 0 h 68713"/>
                <a:gd name="connsiteX1" fmla="*/ 68713 w 68713"/>
                <a:gd name="connsiteY1" fmla="*/ 0 h 68713"/>
                <a:gd name="connsiteX2" fmla="*/ 68713 w 68713"/>
                <a:gd name="connsiteY2" fmla="*/ 68713 h 68713"/>
                <a:gd name="connsiteX3" fmla="*/ 0 w 68713"/>
                <a:gd name="connsiteY3" fmla="*/ 68713 h 68713"/>
              </a:gdLst>
              <a:ahLst/>
              <a:cxnLst>
                <a:cxn ang="0">
                  <a:pos x="connsiteX0" y="connsiteY0"/>
                </a:cxn>
                <a:cxn ang="0">
                  <a:pos x="connsiteX1" y="connsiteY1"/>
                </a:cxn>
                <a:cxn ang="0">
                  <a:pos x="connsiteX2" y="connsiteY2"/>
                </a:cxn>
                <a:cxn ang="0">
                  <a:pos x="connsiteX3" y="connsiteY3"/>
                </a:cxn>
              </a:cxnLst>
              <a:rect l="l" t="t" r="r" b="b"/>
              <a:pathLst>
                <a:path w="68713" h="68713">
                  <a:moveTo>
                    <a:pt x="0" y="0"/>
                  </a:moveTo>
                  <a:lnTo>
                    <a:pt x="68713" y="0"/>
                  </a:lnTo>
                  <a:lnTo>
                    <a:pt x="68713" y="68713"/>
                  </a:lnTo>
                  <a:lnTo>
                    <a:pt x="0" y="68713"/>
                  </a:lnTo>
                  <a:close/>
                </a:path>
              </a:pathLst>
            </a:custGeom>
            <a:solidFill>
              <a:srgbClr val="FBB040"/>
            </a:solidFill>
            <a:ln w="1371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DEFC001-A9DA-A34F-CB97-E67878B8F066}"/>
                </a:ext>
              </a:extLst>
            </p:cNvPr>
            <p:cNvSpPr/>
            <p:nvPr/>
          </p:nvSpPr>
          <p:spPr>
            <a:xfrm>
              <a:off x="7624066" y="4022209"/>
              <a:ext cx="13742" cy="77371"/>
            </a:xfrm>
            <a:custGeom>
              <a:avLst/>
              <a:gdLst>
                <a:gd name="connsiteX0" fmla="*/ 0 w 13742"/>
                <a:gd name="connsiteY0" fmla="*/ 0 h 77371"/>
                <a:gd name="connsiteX1" fmla="*/ 0 w 13742"/>
                <a:gd name="connsiteY1" fmla="*/ 77371 h 77371"/>
              </a:gdLst>
              <a:ahLst/>
              <a:cxnLst>
                <a:cxn ang="0">
                  <a:pos x="connsiteX0" y="connsiteY0"/>
                </a:cxn>
                <a:cxn ang="0">
                  <a:pos x="connsiteX1" y="connsiteY1"/>
                </a:cxn>
              </a:cxnLst>
              <a:rect l="l" t="t" r="r" b="b"/>
              <a:pathLst>
                <a:path w="13742" h="77371">
                  <a:moveTo>
                    <a:pt x="0" y="0"/>
                  </a:moveTo>
                  <a:lnTo>
                    <a:pt x="0" y="77371"/>
                  </a:lnTo>
                </a:path>
              </a:pathLst>
            </a:custGeom>
            <a:ln w="8191" cap="flat">
              <a:solidFill>
                <a:srgbClr val="FFFFFF"/>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374BB2D0-37FA-E39F-B748-B84AF02773BF}"/>
                </a:ext>
              </a:extLst>
            </p:cNvPr>
            <p:cNvSpPr/>
            <p:nvPr/>
          </p:nvSpPr>
          <p:spPr>
            <a:xfrm>
              <a:off x="7585311" y="4060826"/>
              <a:ext cx="77371" cy="13742"/>
            </a:xfrm>
            <a:custGeom>
              <a:avLst/>
              <a:gdLst>
                <a:gd name="connsiteX0" fmla="*/ 0 w 77371"/>
                <a:gd name="connsiteY0" fmla="*/ 0 h 13742"/>
                <a:gd name="connsiteX1" fmla="*/ 77371 w 77371"/>
                <a:gd name="connsiteY1" fmla="*/ 0 h 13742"/>
              </a:gdLst>
              <a:ahLst/>
              <a:cxnLst>
                <a:cxn ang="0">
                  <a:pos x="connsiteX0" y="connsiteY0"/>
                </a:cxn>
                <a:cxn ang="0">
                  <a:pos x="connsiteX1" y="connsiteY1"/>
                </a:cxn>
              </a:cxnLst>
              <a:rect l="l" t="t" r="r" b="b"/>
              <a:pathLst>
                <a:path w="77371" h="13742">
                  <a:moveTo>
                    <a:pt x="0" y="0"/>
                  </a:moveTo>
                  <a:lnTo>
                    <a:pt x="77371" y="0"/>
                  </a:lnTo>
                </a:path>
              </a:pathLst>
            </a:custGeom>
            <a:ln w="8191" cap="flat">
              <a:solidFill>
                <a:srgbClr val="FFFFFF"/>
              </a:solid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5BB931C5-0C54-FA05-32ED-B1420047FBB0}"/>
                </a:ext>
              </a:extLst>
            </p:cNvPr>
            <p:cNvSpPr/>
            <p:nvPr/>
          </p:nvSpPr>
          <p:spPr>
            <a:xfrm>
              <a:off x="7051135" y="4560784"/>
              <a:ext cx="629412" cy="629413"/>
            </a:xfrm>
            <a:custGeom>
              <a:avLst/>
              <a:gdLst>
                <a:gd name="connsiteX0" fmla="*/ 314706 w 629412"/>
                <a:gd name="connsiteY0" fmla="*/ 629413 h 629413"/>
                <a:gd name="connsiteX1" fmla="*/ 629413 w 629412"/>
                <a:gd name="connsiteY1" fmla="*/ 314707 h 629413"/>
                <a:gd name="connsiteX2" fmla="*/ 314706 w 629412"/>
                <a:gd name="connsiteY2" fmla="*/ 0 h 629413"/>
                <a:gd name="connsiteX3" fmla="*/ 0 w 629412"/>
                <a:gd name="connsiteY3" fmla="*/ 314707 h 629413"/>
                <a:gd name="connsiteX4" fmla="*/ 314706 w 629412"/>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2" h="629413">
                  <a:moveTo>
                    <a:pt x="314706" y="629413"/>
                  </a:moveTo>
                  <a:cubicBezTo>
                    <a:pt x="488551" y="629413"/>
                    <a:pt x="629413" y="488551"/>
                    <a:pt x="629413" y="314707"/>
                  </a:cubicBezTo>
                  <a:cubicBezTo>
                    <a:pt x="629413" y="140862"/>
                    <a:pt x="488551" y="0"/>
                    <a:pt x="314706" y="0"/>
                  </a:cubicBezTo>
                  <a:cubicBezTo>
                    <a:pt x="140862" y="0"/>
                    <a:pt x="0" y="140862"/>
                    <a:pt x="0" y="314707"/>
                  </a:cubicBezTo>
                  <a:cubicBezTo>
                    <a:pt x="0" y="488551"/>
                    <a:pt x="140862" y="629413"/>
                    <a:pt x="314706" y="629413"/>
                  </a:cubicBezTo>
                </a:path>
              </a:pathLst>
            </a:custGeom>
            <a:solidFill>
              <a:srgbClr val="BCBEC0"/>
            </a:solidFill>
            <a:ln w="13714" cap="flat">
              <a:noFill/>
              <a:prstDash val="solid"/>
              <a:miter/>
            </a:ln>
          </p:spPr>
          <p:txBody>
            <a:bodyPr rtlCol="0" anchor="ctr"/>
            <a:lstStyle/>
            <a:p>
              <a:endParaRPr lang="en-US"/>
            </a:p>
          </p:txBody>
        </p:sp>
        <p:grpSp>
          <p:nvGrpSpPr>
            <p:cNvPr id="208" name="Graphic 15">
              <a:extLst>
                <a:ext uri="{FF2B5EF4-FFF2-40B4-BE49-F238E27FC236}">
                  <a16:creationId xmlns:a16="http://schemas.microsoft.com/office/drawing/2014/main" id="{E851EF73-6E6F-6CCE-BFF7-84D06EFFF7DD}"/>
                </a:ext>
              </a:extLst>
            </p:cNvPr>
            <p:cNvGrpSpPr/>
            <p:nvPr/>
          </p:nvGrpSpPr>
          <p:grpSpPr>
            <a:xfrm>
              <a:off x="7075185" y="4584833"/>
              <a:ext cx="581313" cy="581314"/>
              <a:chOff x="7075185" y="4584833"/>
              <a:chExt cx="581313" cy="581314"/>
            </a:xfrm>
          </p:grpSpPr>
          <p:sp>
            <p:nvSpPr>
              <p:cNvPr id="209" name="Freeform: Shape 208">
                <a:extLst>
                  <a:ext uri="{FF2B5EF4-FFF2-40B4-BE49-F238E27FC236}">
                    <a16:creationId xmlns:a16="http://schemas.microsoft.com/office/drawing/2014/main" id="{900A1CC1-AD8E-0A2C-F722-76E7A0032CCA}"/>
                  </a:ext>
                </a:extLst>
              </p:cNvPr>
              <p:cNvSpPr/>
              <p:nvPr/>
            </p:nvSpPr>
            <p:spPr>
              <a:xfrm>
                <a:off x="7075185" y="4584833"/>
                <a:ext cx="581313" cy="581314"/>
              </a:xfrm>
              <a:custGeom>
                <a:avLst/>
                <a:gdLst>
                  <a:gd name="connsiteX0" fmla="*/ 581314 w 581313"/>
                  <a:gd name="connsiteY0" fmla="*/ 290657 h 581314"/>
                  <a:gd name="connsiteX1" fmla="*/ 290657 w 581313"/>
                  <a:gd name="connsiteY1" fmla="*/ 581314 h 581314"/>
                  <a:gd name="connsiteX2" fmla="*/ 0 w 581313"/>
                  <a:gd name="connsiteY2" fmla="*/ 290657 h 581314"/>
                  <a:gd name="connsiteX3" fmla="*/ 290657 w 581313"/>
                  <a:gd name="connsiteY3" fmla="*/ 0 h 581314"/>
                  <a:gd name="connsiteX4" fmla="*/ 581314 w 581313"/>
                  <a:gd name="connsiteY4" fmla="*/ 290657 h 581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4">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143"/>
                      <a:pt x="581314" y="290657"/>
                    </a:cubicBezTo>
                  </a:path>
                </a:pathLst>
              </a:custGeom>
              <a:solidFill>
                <a:srgbClr val="00AEEF"/>
              </a:solidFill>
              <a:ln w="1371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5A8E415C-1EDD-6911-A5BB-EB823DE69547}"/>
                  </a:ext>
                </a:extLst>
              </p:cNvPr>
              <p:cNvSpPr/>
              <p:nvPr/>
            </p:nvSpPr>
            <p:spPr>
              <a:xfrm>
                <a:off x="7263734" y="4656295"/>
                <a:ext cx="206139" cy="206139"/>
              </a:xfrm>
              <a:custGeom>
                <a:avLst/>
                <a:gdLst>
                  <a:gd name="connsiteX0" fmla="*/ 206140 w 206139"/>
                  <a:gd name="connsiteY0" fmla="*/ 103070 h 206139"/>
                  <a:gd name="connsiteX1" fmla="*/ 103070 w 206139"/>
                  <a:gd name="connsiteY1" fmla="*/ 206140 h 206139"/>
                  <a:gd name="connsiteX2" fmla="*/ 0 w 206139"/>
                  <a:gd name="connsiteY2" fmla="*/ 103070 h 206139"/>
                  <a:gd name="connsiteX3" fmla="*/ 103070 w 206139"/>
                  <a:gd name="connsiteY3" fmla="*/ 0 h 206139"/>
                  <a:gd name="connsiteX4" fmla="*/ 206140 w 206139"/>
                  <a:gd name="connsiteY4" fmla="*/ 103070 h 206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39" h="206139">
                    <a:moveTo>
                      <a:pt x="206140" y="103070"/>
                    </a:moveTo>
                    <a:cubicBezTo>
                      <a:pt x="206140" y="159964"/>
                      <a:pt x="159964" y="206140"/>
                      <a:pt x="103070" y="206140"/>
                    </a:cubicBezTo>
                    <a:cubicBezTo>
                      <a:pt x="46175" y="206140"/>
                      <a:pt x="0" y="159964"/>
                      <a:pt x="0" y="103070"/>
                    </a:cubicBezTo>
                    <a:cubicBezTo>
                      <a:pt x="0" y="46175"/>
                      <a:pt x="46175" y="0"/>
                      <a:pt x="103070" y="0"/>
                    </a:cubicBezTo>
                    <a:cubicBezTo>
                      <a:pt x="159964" y="138"/>
                      <a:pt x="206140" y="46175"/>
                      <a:pt x="206140" y="103070"/>
                    </a:cubicBezTo>
                  </a:path>
                </a:pathLst>
              </a:custGeom>
              <a:solidFill>
                <a:srgbClr val="FFFFFF"/>
              </a:solidFill>
              <a:ln w="1371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494FC59-A29B-0DFB-DFBE-CF9C0AC49FE9}"/>
                  </a:ext>
                </a:extLst>
              </p:cNvPr>
              <p:cNvSpPr/>
              <p:nvPr/>
            </p:nvSpPr>
            <p:spPr>
              <a:xfrm>
                <a:off x="7246968" y="4958771"/>
                <a:ext cx="42876" cy="42876"/>
              </a:xfrm>
              <a:custGeom>
                <a:avLst/>
                <a:gdLst>
                  <a:gd name="connsiteX0" fmla="*/ 42877 w 42876"/>
                  <a:gd name="connsiteY0" fmla="*/ 21438 h 42876"/>
                  <a:gd name="connsiteX1" fmla="*/ 21438 w 42876"/>
                  <a:gd name="connsiteY1" fmla="*/ 42877 h 42876"/>
                  <a:gd name="connsiteX2" fmla="*/ 0 w 42876"/>
                  <a:gd name="connsiteY2" fmla="*/ 21438 h 42876"/>
                  <a:gd name="connsiteX3" fmla="*/ 21438 w 42876"/>
                  <a:gd name="connsiteY3" fmla="*/ 0 h 42876"/>
                  <a:gd name="connsiteX4" fmla="*/ 42877 w 42876"/>
                  <a:gd name="connsiteY4" fmla="*/ 21438 h 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6" h="42876">
                    <a:moveTo>
                      <a:pt x="42877" y="21438"/>
                    </a:moveTo>
                    <a:cubicBezTo>
                      <a:pt x="42877" y="33257"/>
                      <a:pt x="33257" y="42877"/>
                      <a:pt x="21438" y="42877"/>
                    </a:cubicBezTo>
                    <a:cubicBezTo>
                      <a:pt x="9620" y="42877"/>
                      <a:pt x="0" y="33257"/>
                      <a:pt x="0" y="21438"/>
                    </a:cubicBezTo>
                    <a:cubicBezTo>
                      <a:pt x="0" y="9620"/>
                      <a:pt x="9620" y="0"/>
                      <a:pt x="21438" y="0"/>
                    </a:cubicBezTo>
                    <a:cubicBezTo>
                      <a:pt x="33257" y="0"/>
                      <a:pt x="42877" y="9620"/>
                      <a:pt x="42877" y="21438"/>
                    </a:cubicBezTo>
                  </a:path>
                </a:pathLst>
              </a:custGeom>
              <a:solidFill>
                <a:srgbClr val="FFFFFF"/>
              </a:solidFill>
              <a:ln w="1371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25400B3-D541-ADD1-D104-89BEE713C38A}"/>
                  </a:ext>
                </a:extLst>
              </p:cNvPr>
              <p:cNvSpPr/>
              <p:nvPr/>
            </p:nvSpPr>
            <p:spPr>
              <a:xfrm>
                <a:off x="7180453" y="4847318"/>
                <a:ext cx="370501" cy="220157"/>
              </a:xfrm>
              <a:custGeom>
                <a:avLst/>
                <a:gdLst>
                  <a:gd name="connsiteX0" fmla="*/ 303850 w 370501"/>
                  <a:gd name="connsiteY0" fmla="*/ 66789 h 220157"/>
                  <a:gd name="connsiteX1" fmla="*/ 342192 w 370501"/>
                  <a:gd name="connsiteY1" fmla="*/ 118462 h 220157"/>
                  <a:gd name="connsiteX2" fmla="*/ 342192 w 370501"/>
                  <a:gd name="connsiteY2" fmla="*/ 133991 h 220157"/>
                  <a:gd name="connsiteX3" fmla="*/ 341917 w 370501"/>
                  <a:gd name="connsiteY3" fmla="*/ 133853 h 220157"/>
                  <a:gd name="connsiteX4" fmla="*/ 356347 w 370501"/>
                  <a:gd name="connsiteY4" fmla="*/ 155567 h 220157"/>
                  <a:gd name="connsiteX5" fmla="*/ 332709 w 370501"/>
                  <a:gd name="connsiteY5" fmla="*/ 179204 h 220157"/>
                  <a:gd name="connsiteX6" fmla="*/ 309072 w 370501"/>
                  <a:gd name="connsiteY6" fmla="*/ 155567 h 220157"/>
                  <a:gd name="connsiteX7" fmla="*/ 321990 w 370501"/>
                  <a:gd name="connsiteY7" fmla="*/ 134540 h 220157"/>
                  <a:gd name="connsiteX8" fmla="*/ 322128 w 370501"/>
                  <a:gd name="connsiteY8" fmla="*/ 134540 h 220157"/>
                  <a:gd name="connsiteX9" fmla="*/ 322128 w 370501"/>
                  <a:gd name="connsiteY9" fmla="*/ 119424 h 220157"/>
                  <a:gd name="connsiteX10" fmla="*/ 288046 w 370501"/>
                  <a:gd name="connsiteY10" fmla="*/ 85342 h 220157"/>
                  <a:gd name="connsiteX11" fmla="*/ 253964 w 370501"/>
                  <a:gd name="connsiteY11" fmla="*/ 119424 h 220157"/>
                  <a:gd name="connsiteX12" fmla="*/ 253964 w 370501"/>
                  <a:gd name="connsiteY12" fmla="*/ 133853 h 220157"/>
                  <a:gd name="connsiteX13" fmla="*/ 253964 w 370501"/>
                  <a:gd name="connsiteY13" fmla="*/ 133991 h 220157"/>
                  <a:gd name="connsiteX14" fmla="*/ 267844 w 370501"/>
                  <a:gd name="connsiteY14" fmla="*/ 155429 h 220157"/>
                  <a:gd name="connsiteX15" fmla="*/ 244207 w 370501"/>
                  <a:gd name="connsiteY15" fmla="*/ 179067 h 220157"/>
                  <a:gd name="connsiteX16" fmla="*/ 220569 w 370501"/>
                  <a:gd name="connsiteY16" fmla="*/ 155429 h 220157"/>
                  <a:gd name="connsiteX17" fmla="*/ 233762 w 370501"/>
                  <a:gd name="connsiteY17" fmla="*/ 134266 h 220157"/>
                  <a:gd name="connsiteX18" fmla="*/ 233900 w 370501"/>
                  <a:gd name="connsiteY18" fmla="*/ 134266 h 220157"/>
                  <a:gd name="connsiteX19" fmla="*/ 233900 w 370501"/>
                  <a:gd name="connsiteY19" fmla="*/ 118324 h 220157"/>
                  <a:gd name="connsiteX20" fmla="*/ 274715 w 370501"/>
                  <a:gd name="connsiteY20" fmla="*/ 65965 h 220157"/>
                  <a:gd name="connsiteX21" fmla="*/ 274715 w 370501"/>
                  <a:gd name="connsiteY21" fmla="*/ 65827 h 220157"/>
                  <a:gd name="connsiteX22" fmla="*/ 274715 w 370501"/>
                  <a:gd name="connsiteY22" fmla="*/ 0 h 220157"/>
                  <a:gd name="connsiteX23" fmla="*/ 274028 w 370501"/>
                  <a:gd name="connsiteY23" fmla="*/ 825 h 220157"/>
                  <a:gd name="connsiteX24" fmla="*/ 186075 w 370501"/>
                  <a:gd name="connsiteY24" fmla="*/ 37105 h 220157"/>
                  <a:gd name="connsiteX25" fmla="*/ 101696 w 370501"/>
                  <a:gd name="connsiteY25" fmla="*/ 4123 h 220157"/>
                  <a:gd name="connsiteX26" fmla="*/ 101696 w 370501"/>
                  <a:gd name="connsiteY26" fmla="*/ 86029 h 220157"/>
                  <a:gd name="connsiteX27" fmla="*/ 137014 w 370501"/>
                  <a:gd name="connsiteY27" fmla="*/ 133579 h 220157"/>
                  <a:gd name="connsiteX28" fmla="*/ 87403 w 370501"/>
                  <a:gd name="connsiteY28" fmla="*/ 183190 h 220157"/>
                  <a:gd name="connsiteX29" fmla="*/ 37792 w 370501"/>
                  <a:gd name="connsiteY29" fmla="*/ 133579 h 220157"/>
                  <a:gd name="connsiteX30" fmla="*/ 73523 w 370501"/>
                  <a:gd name="connsiteY30" fmla="*/ 85892 h 220157"/>
                  <a:gd name="connsiteX31" fmla="*/ 73523 w 370501"/>
                  <a:gd name="connsiteY31" fmla="*/ 4947 h 220157"/>
                  <a:gd name="connsiteX32" fmla="*/ 2611 w 370501"/>
                  <a:gd name="connsiteY32" fmla="*/ 96336 h 220157"/>
                  <a:gd name="connsiteX33" fmla="*/ 0 w 370501"/>
                  <a:gd name="connsiteY33" fmla="*/ 147046 h 220157"/>
                  <a:gd name="connsiteX34" fmla="*/ 73111 w 370501"/>
                  <a:gd name="connsiteY34" fmla="*/ 220157 h 220157"/>
                  <a:gd name="connsiteX35" fmla="*/ 297391 w 370501"/>
                  <a:gd name="connsiteY35" fmla="*/ 220157 h 220157"/>
                  <a:gd name="connsiteX36" fmla="*/ 370502 w 370501"/>
                  <a:gd name="connsiteY36" fmla="*/ 147046 h 220157"/>
                  <a:gd name="connsiteX37" fmla="*/ 369127 w 370501"/>
                  <a:gd name="connsiteY37" fmla="*/ 95649 h 220157"/>
                  <a:gd name="connsiteX38" fmla="*/ 303438 w 370501"/>
                  <a:gd name="connsiteY38" fmla="*/ 6322 h 220157"/>
                  <a:gd name="connsiteX39" fmla="*/ 303850 w 370501"/>
                  <a:gd name="connsiteY39" fmla="*/ 66789 h 220157"/>
                  <a:gd name="connsiteX40" fmla="*/ 303850 w 370501"/>
                  <a:gd name="connsiteY40" fmla="*/ 66789 h 2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0501" h="220157">
                    <a:moveTo>
                      <a:pt x="303850" y="66789"/>
                    </a:moveTo>
                    <a:cubicBezTo>
                      <a:pt x="326113" y="73523"/>
                      <a:pt x="342192" y="94137"/>
                      <a:pt x="342192" y="118462"/>
                    </a:cubicBezTo>
                    <a:lnTo>
                      <a:pt x="342192" y="133991"/>
                    </a:lnTo>
                    <a:lnTo>
                      <a:pt x="341917" y="133853"/>
                    </a:lnTo>
                    <a:cubicBezTo>
                      <a:pt x="350438" y="137426"/>
                      <a:pt x="356347" y="145810"/>
                      <a:pt x="356347" y="155567"/>
                    </a:cubicBezTo>
                    <a:cubicBezTo>
                      <a:pt x="356347" y="168622"/>
                      <a:pt x="345765" y="179204"/>
                      <a:pt x="332709" y="179204"/>
                    </a:cubicBezTo>
                    <a:cubicBezTo>
                      <a:pt x="319654" y="179204"/>
                      <a:pt x="309072" y="168622"/>
                      <a:pt x="309072" y="155567"/>
                    </a:cubicBezTo>
                    <a:cubicBezTo>
                      <a:pt x="309072" y="146359"/>
                      <a:pt x="314294" y="138388"/>
                      <a:pt x="321990" y="134540"/>
                    </a:cubicBezTo>
                    <a:lnTo>
                      <a:pt x="322128" y="134540"/>
                    </a:lnTo>
                    <a:lnTo>
                      <a:pt x="322128" y="119424"/>
                    </a:lnTo>
                    <a:cubicBezTo>
                      <a:pt x="322128" y="100596"/>
                      <a:pt x="306873" y="85342"/>
                      <a:pt x="288046" y="85342"/>
                    </a:cubicBezTo>
                    <a:cubicBezTo>
                      <a:pt x="269219" y="85342"/>
                      <a:pt x="253964" y="100596"/>
                      <a:pt x="253964" y="119424"/>
                    </a:cubicBezTo>
                    <a:lnTo>
                      <a:pt x="253964" y="133853"/>
                    </a:lnTo>
                    <a:lnTo>
                      <a:pt x="253964" y="133991"/>
                    </a:lnTo>
                    <a:cubicBezTo>
                      <a:pt x="262072" y="137701"/>
                      <a:pt x="267844" y="145947"/>
                      <a:pt x="267844" y="155429"/>
                    </a:cubicBezTo>
                    <a:cubicBezTo>
                      <a:pt x="267844" y="168485"/>
                      <a:pt x="257262" y="179067"/>
                      <a:pt x="244207" y="179067"/>
                    </a:cubicBezTo>
                    <a:cubicBezTo>
                      <a:pt x="231151" y="179067"/>
                      <a:pt x="220569" y="168485"/>
                      <a:pt x="220569" y="155429"/>
                    </a:cubicBezTo>
                    <a:cubicBezTo>
                      <a:pt x="220569" y="146084"/>
                      <a:pt x="225929" y="138114"/>
                      <a:pt x="233762" y="134266"/>
                    </a:cubicBezTo>
                    <a:lnTo>
                      <a:pt x="233900" y="134266"/>
                    </a:lnTo>
                    <a:lnTo>
                      <a:pt x="233900" y="118324"/>
                    </a:lnTo>
                    <a:cubicBezTo>
                      <a:pt x="233900" y="93038"/>
                      <a:pt x="251353" y="71737"/>
                      <a:pt x="274715" y="65965"/>
                    </a:cubicBezTo>
                    <a:lnTo>
                      <a:pt x="274715" y="65827"/>
                    </a:lnTo>
                    <a:lnTo>
                      <a:pt x="274715" y="0"/>
                    </a:lnTo>
                    <a:lnTo>
                      <a:pt x="274028" y="825"/>
                    </a:lnTo>
                    <a:cubicBezTo>
                      <a:pt x="251490" y="23225"/>
                      <a:pt x="220295" y="37105"/>
                      <a:pt x="186075" y="37105"/>
                    </a:cubicBezTo>
                    <a:cubicBezTo>
                      <a:pt x="153505" y="37105"/>
                      <a:pt x="123959" y="24599"/>
                      <a:pt x="101696" y="4123"/>
                    </a:cubicBezTo>
                    <a:lnTo>
                      <a:pt x="101696" y="86029"/>
                    </a:lnTo>
                    <a:cubicBezTo>
                      <a:pt x="122172" y="92213"/>
                      <a:pt x="137014" y="111178"/>
                      <a:pt x="137014" y="133579"/>
                    </a:cubicBezTo>
                    <a:cubicBezTo>
                      <a:pt x="137014" y="161064"/>
                      <a:pt x="114751" y="183190"/>
                      <a:pt x="87403" y="183190"/>
                    </a:cubicBezTo>
                    <a:cubicBezTo>
                      <a:pt x="59918" y="183190"/>
                      <a:pt x="37792" y="160926"/>
                      <a:pt x="37792" y="133579"/>
                    </a:cubicBezTo>
                    <a:cubicBezTo>
                      <a:pt x="37792" y="111041"/>
                      <a:pt x="52909" y="91938"/>
                      <a:pt x="73523" y="85892"/>
                    </a:cubicBezTo>
                    <a:lnTo>
                      <a:pt x="73523" y="4947"/>
                    </a:lnTo>
                    <a:cubicBezTo>
                      <a:pt x="34906" y="17316"/>
                      <a:pt x="6047" y="53871"/>
                      <a:pt x="2611" y="96336"/>
                    </a:cubicBezTo>
                    <a:lnTo>
                      <a:pt x="0" y="147046"/>
                    </a:lnTo>
                    <a:cubicBezTo>
                      <a:pt x="0" y="187450"/>
                      <a:pt x="32708" y="220157"/>
                      <a:pt x="73111" y="220157"/>
                    </a:cubicBezTo>
                    <a:lnTo>
                      <a:pt x="297391" y="220157"/>
                    </a:lnTo>
                    <a:cubicBezTo>
                      <a:pt x="337794" y="220157"/>
                      <a:pt x="370502" y="187450"/>
                      <a:pt x="370502" y="147046"/>
                    </a:cubicBezTo>
                    <a:lnTo>
                      <a:pt x="369127" y="95649"/>
                    </a:lnTo>
                    <a:cubicBezTo>
                      <a:pt x="367478" y="54283"/>
                      <a:pt x="340131" y="19515"/>
                      <a:pt x="303438" y="6322"/>
                    </a:cubicBezTo>
                    <a:lnTo>
                      <a:pt x="303850" y="66789"/>
                    </a:lnTo>
                    <a:lnTo>
                      <a:pt x="303850" y="66789"/>
                    </a:lnTo>
                    <a:close/>
                  </a:path>
                </a:pathLst>
              </a:custGeom>
              <a:solidFill>
                <a:srgbClr val="FFFFFF"/>
              </a:solidFill>
              <a:ln w="13714" cap="flat">
                <a:noFill/>
                <a:prstDash val="solid"/>
                <a:miter/>
              </a:ln>
            </p:spPr>
            <p:txBody>
              <a:bodyPr rtlCol="0" anchor="ctr"/>
              <a:lstStyle/>
              <a:p>
                <a:endParaRPr lang="en-US"/>
              </a:p>
            </p:txBody>
          </p:sp>
        </p:grpSp>
        <p:sp>
          <p:nvSpPr>
            <p:cNvPr id="213" name="Freeform: Shape 212">
              <a:extLst>
                <a:ext uri="{FF2B5EF4-FFF2-40B4-BE49-F238E27FC236}">
                  <a16:creationId xmlns:a16="http://schemas.microsoft.com/office/drawing/2014/main" id="{3F02ED64-919E-8727-AE02-9E4F5137D974}"/>
                </a:ext>
              </a:extLst>
            </p:cNvPr>
            <p:cNvSpPr/>
            <p:nvPr/>
          </p:nvSpPr>
          <p:spPr>
            <a:xfrm>
              <a:off x="6345175" y="5219194"/>
              <a:ext cx="629413" cy="629550"/>
            </a:xfrm>
            <a:custGeom>
              <a:avLst/>
              <a:gdLst>
                <a:gd name="connsiteX0" fmla="*/ 314707 w 629413"/>
                <a:gd name="connsiteY0" fmla="*/ 629551 h 629550"/>
                <a:gd name="connsiteX1" fmla="*/ 629413 w 629413"/>
                <a:gd name="connsiteY1" fmla="*/ 314844 h 629550"/>
                <a:gd name="connsiteX2" fmla="*/ 314707 w 629413"/>
                <a:gd name="connsiteY2" fmla="*/ 0 h 629550"/>
                <a:gd name="connsiteX3" fmla="*/ 0 w 629413"/>
                <a:gd name="connsiteY3" fmla="*/ 314707 h 629550"/>
                <a:gd name="connsiteX4" fmla="*/ 314707 w 629413"/>
                <a:gd name="connsiteY4" fmla="*/ 629551 h 62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3" h="629550">
                  <a:moveTo>
                    <a:pt x="314707" y="629551"/>
                  </a:moveTo>
                  <a:cubicBezTo>
                    <a:pt x="488551" y="629551"/>
                    <a:pt x="629413" y="488689"/>
                    <a:pt x="629413" y="314844"/>
                  </a:cubicBezTo>
                  <a:cubicBezTo>
                    <a:pt x="629413" y="140999"/>
                    <a:pt x="488551" y="0"/>
                    <a:pt x="314707" y="0"/>
                  </a:cubicBezTo>
                  <a:cubicBezTo>
                    <a:pt x="140862" y="0"/>
                    <a:pt x="0" y="140862"/>
                    <a:pt x="0" y="314707"/>
                  </a:cubicBezTo>
                  <a:cubicBezTo>
                    <a:pt x="0" y="488551"/>
                    <a:pt x="140862" y="629551"/>
                    <a:pt x="314707" y="629551"/>
                  </a:cubicBezTo>
                </a:path>
              </a:pathLst>
            </a:custGeom>
            <a:solidFill>
              <a:srgbClr val="BCBEC0"/>
            </a:solidFill>
            <a:ln w="13714" cap="flat">
              <a:noFill/>
              <a:prstDash val="solid"/>
              <a:miter/>
            </a:ln>
          </p:spPr>
          <p:txBody>
            <a:bodyPr rtlCol="0" anchor="ctr"/>
            <a:lstStyle/>
            <a:p>
              <a:endParaRPr lang="en-US"/>
            </a:p>
          </p:txBody>
        </p:sp>
        <p:grpSp>
          <p:nvGrpSpPr>
            <p:cNvPr id="214" name="Graphic 15">
              <a:extLst>
                <a:ext uri="{FF2B5EF4-FFF2-40B4-BE49-F238E27FC236}">
                  <a16:creationId xmlns:a16="http://schemas.microsoft.com/office/drawing/2014/main" id="{CFBA3289-2ACD-C353-3067-8AE2A8F136AF}"/>
                </a:ext>
              </a:extLst>
            </p:cNvPr>
            <p:cNvGrpSpPr/>
            <p:nvPr/>
          </p:nvGrpSpPr>
          <p:grpSpPr>
            <a:xfrm>
              <a:off x="6369225" y="5243244"/>
              <a:ext cx="581313" cy="581314"/>
              <a:chOff x="6369225" y="5243244"/>
              <a:chExt cx="581313" cy="581314"/>
            </a:xfrm>
          </p:grpSpPr>
          <p:sp>
            <p:nvSpPr>
              <p:cNvPr id="215" name="Freeform: Shape 214">
                <a:extLst>
                  <a:ext uri="{FF2B5EF4-FFF2-40B4-BE49-F238E27FC236}">
                    <a16:creationId xmlns:a16="http://schemas.microsoft.com/office/drawing/2014/main" id="{FACDDC04-3697-E33C-FCEB-5B9616F34650}"/>
                  </a:ext>
                </a:extLst>
              </p:cNvPr>
              <p:cNvSpPr/>
              <p:nvPr/>
            </p:nvSpPr>
            <p:spPr>
              <a:xfrm>
                <a:off x="6369225" y="5243244"/>
                <a:ext cx="581313" cy="581314"/>
              </a:xfrm>
              <a:custGeom>
                <a:avLst/>
                <a:gdLst>
                  <a:gd name="connsiteX0" fmla="*/ 581314 w 581313"/>
                  <a:gd name="connsiteY0" fmla="*/ 290657 h 581314"/>
                  <a:gd name="connsiteX1" fmla="*/ 290657 w 581313"/>
                  <a:gd name="connsiteY1" fmla="*/ 581314 h 581314"/>
                  <a:gd name="connsiteX2" fmla="*/ 0 w 581313"/>
                  <a:gd name="connsiteY2" fmla="*/ 290657 h 581314"/>
                  <a:gd name="connsiteX3" fmla="*/ 290657 w 581313"/>
                  <a:gd name="connsiteY3" fmla="*/ 0 h 581314"/>
                  <a:gd name="connsiteX4" fmla="*/ 581314 w 581313"/>
                  <a:gd name="connsiteY4" fmla="*/ 290657 h 581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4">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143"/>
                      <a:pt x="581314" y="290657"/>
                    </a:cubicBezTo>
                  </a:path>
                </a:pathLst>
              </a:custGeom>
              <a:solidFill>
                <a:srgbClr val="FBB040"/>
              </a:solidFill>
              <a:ln w="1371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7E44371D-50AA-606C-4466-94E7988D36C4}"/>
                  </a:ext>
                </a:extLst>
              </p:cNvPr>
              <p:cNvSpPr/>
              <p:nvPr/>
            </p:nvSpPr>
            <p:spPr>
              <a:xfrm>
                <a:off x="6626762" y="5315255"/>
                <a:ext cx="64212" cy="435366"/>
              </a:xfrm>
              <a:custGeom>
                <a:avLst/>
                <a:gdLst>
                  <a:gd name="connsiteX0" fmla="*/ 46450 w 64212"/>
                  <a:gd name="connsiteY0" fmla="*/ 412142 h 435366"/>
                  <a:gd name="connsiteX1" fmla="*/ 23225 w 64212"/>
                  <a:gd name="connsiteY1" fmla="*/ 435367 h 435366"/>
                  <a:gd name="connsiteX2" fmla="*/ 0 w 64212"/>
                  <a:gd name="connsiteY2" fmla="*/ 412142 h 435366"/>
                  <a:gd name="connsiteX3" fmla="*/ 0 w 64212"/>
                  <a:gd name="connsiteY3" fmla="*/ 0 h 435366"/>
                  <a:gd name="connsiteX4" fmla="*/ 53047 w 64212"/>
                  <a:gd name="connsiteY4" fmla="*/ 106231 h 435366"/>
                  <a:gd name="connsiteX5" fmla="*/ 64178 w 64212"/>
                  <a:gd name="connsiteY5" fmla="*/ 207789 h 435366"/>
                  <a:gd name="connsiteX6" fmla="*/ 41778 w 64212"/>
                  <a:gd name="connsiteY6" fmla="*/ 207789 h 435366"/>
                  <a:gd name="connsiteX7" fmla="*/ 46450 w 64212"/>
                  <a:gd name="connsiteY7" fmla="*/ 412142 h 43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12" h="435366">
                    <a:moveTo>
                      <a:pt x="46450" y="412142"/>
                    </a:moveTo>
                    <a:cubicBezTo>
                      <a:pt x="46450" y="424923"/>
                      <a:pt x="36006" y="435367"/>
                      <a:pt x="23225" y="435367"/>
                    </a:cubicBezTo>
                    <a:cubicBezTo>
                      <a:pt x="10444" y="435367"/>
                      <a:pt x="0" y="424923"/>
                      <a:pt x="0" y="412142"/>
                    </a:cubicBezTo>
                    <a:lnTo>
                      <a:pt x="0" y="0"/>
                    </a:lnTo>
                    <a:cubicBezTo>
                      <a:pt x="0" y="0"/>
                      <a:pt x="39579" y="21438"/>
                      <a:pt x="53047" y="106231"/>
                    </a:cubicBezTo>
                    <a:cubicBezTo>
                      <a:pt x="65415" y="183876"/>
                      <a:pt x="64178" y="207789"/>
                      <a:pt x="64178" y="207789"/>
                    </a:cubicBezTo>
                    <a:lnTo>
                      <a:pt x="41778" y="207789"/>
                    </a:lnTo>
                    <a:lnTo>
                      <a:pt x="46450" y="412142"/>
                    </a:lnTo>
                    <a:close/>
                  </a:path>
                </a:pathLst>
              </a:custGeom>
              <a:solidFill>
                <a:srgbClr val="FFFFFF"/>
              </a:solidFill>
              <a:ln w="1371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74F2EBF-52E5-C546-C57C-236C1F8DAC75}"/>
                  </a:ext>
                </a:extLst>
              </p:cNvPr>
              <p:cNvSpPr/>
              <p:nvPr/>
            </p:nvSpPr>
            <p:spPr>
              <a:xfrm>
                <a:off x="6714303" y="5363767"/>
                <a:ext cx="113514" cy="386855"/>
              </a:xfrm>
              <a:custGeom>
                <a:avLst/>
                <a:gdLst>
                  <a:gd name="connsiteX0" fmla="*/ 36418 w 113514"/>
                  <a:gd name="connsiteY0" fmla="*/ 155704 h 386855"/>
                  <a:gd name="connsiteX1" fmla="*/ 0 w 113514"/>
                  <a:gd name="connsiteY1" fmla="*/ 80532 h 386855"/>
                  <a:gd name="connsiteX2" fmla="*/ 56757 w 113514"/>
                  <a:gd name="connsiteY2" fmla="*/ 0 h 386855"/>
                  <a:gd name="connsiteX3" fmla="*/ 113514 w 113514"/>
                  <a:gd name="connsiteY3" fmla="*/ 80532 h 386855"/>
                  <a:gd name="connsiteX4" fmla="*/ 73935 w 113514"/>
                  <a:gd name="connsiteY4" fmla="*/ 157353 h 386855"/>
                  <a:gd name="connsiteX5" fmla="*/ 78608 w 113514"/>
                  <a:gd name="connsiteY5" fmla="*/ 363630 h 386855"/>
                  <a:gd name="connsiteX6" fmla="*/ 55383 w 113514"/>
                  <a:gd name="connsiteY6" fmla="*/ 386855 h 386855"/>
                  <a:gd name="connsiteX7" fmla="*/ 32158 w 113514"/>
                  <a:gd name="connsiteY7" fmla="*/ 363630 h 386855"/>
                  <a:gd name="connsiteX8" fmla="*/ 36418 w 113514"/>
                  <a:gd name="connsiteY8" fmla="*/ 155704 h 3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14" h="386855">
                    <a:moveTo>
                      <a:pt x="36418" y="155704"/>
                    </a:moveTo>
                    <a:cubicBezTo>
                      <a:pt x="15117" y="144023"/>
                      <a:pt x="0" y="114751"/>
                      <a:pt x="0" y="80532"/>
                    </a:cubicBezTo>
                    <a:cubicBezTo>
                      <a:pt x="0" y="36006"/>
                      <a:pt x="25424" y="0"/>
                      <a:pt x="56757" y="0"/>
                    </a:cubicBezTo>
                    <a:cubicBezTo>
                      <a:pt x="88090" y="0"/>
                      <a:pt x="113514" y="36006"/>
                      <a:pt x="113514" y="80532"/>
                    </a:cubicBezTo>
                    <a:cubicBezTo>
                      <a:pt x="113514" y="116538"/>
                      <a:pt x="96886" y="147046"/>
                      <a:pt x="73935" y="157353"/>
                    </a:cubicBezTo>
                    <a:lnTo>
                      <a:pt x="78608" y="363630"/>
                    </a:lnTo>
                    <a:cubicBezTo>
                      <a:pt x="78608" y="376411"/>
                      <a:pt x="68164" y="386855"/>
                      <a:pt x="55383" y="386855"/>
                    </a:cubicBezTo>
                    <a:cubicBezTo>
                      <a:pt x="42602" y="386855"/>
                      <a:pt x="32158" y="376411"/>
                      <a:pt x="32158" y="363630"/>
                    </a:cubicBezTo>
                    <a:lnTo>
                      <a:pt x="36418" y="155704"/>
                    </a:lnTo>
                    <a:close/>
                  </a:path>
                </a:pathLst>
              </a:custGeom>
              <a:solidFill>
                <a:srgbClr val="FFFFFF"/>
              </a:solidFill>
              <a:ln w="1371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A90AC90D-8426-E756-9E23-11EF9D7B30CD}"/>
                  </a:ext>
                </a:extLst>
              </p:cNvPr>
              <p:cNvSpPr/>
              <p:nvPr/>
            </p:nvSpPr>
            <p:spPr>
              <a:xfrm>
                <a:off x="6491397" y="5365416"/>
                <a:ext cx="101008" cy="385206"/>
              </a:xfrm>
              <a:custGeom>
                <a:avLst/>
                <a:gdLst>
                  <a:gd name="connsiteX0" fmla="*/ 46175 w 101008"/>
                  <a:gd name="connsiteY0" fmla="*/ 137 h 385206"/>
                  <a:gd name="connsiteX1" fmla="*/ 46175 w 101008"/>
                  <a:gd name="connsiteY1" fmla="*/ 115713 h 385206"/>
                  <a:gd name="connsiteX2" fmla="*/ 36281 w 101008"/>
                  <a:gd name="connsiteY2" fmla="*/ 115713 h 385206"/>
                  <a:gd name="connsiteX3" fmla="*/ 36281 w 101008"/>
                  <a:gd name="connsiteY3" fmla="*/ 137 h 385206"/>
                  <a:gd name="connsiteX4" fmla="*/ 25699 w 101008"/>
                  <a:gd name="connsiteY4" fmla="*/ 137 h 385206"/>
                  <a:gd name="connsiteX5" fmla="*/ 25699 w 101008"/>
                  <a:gd name="connsiteY5" fmla="*/ 115713 h 385206"/>
                  <a:gd name="connsiteX6" fmla="*/ 14842 w 101008"/>
                  <a:gd name="connsiteY6" fmla="*/ 115713 h 385206"/>
                  <a:gd name="connsiteX7" fmla="*/ 14842 w 101008"/>
                  <a:gd name="connsiteY7" fmla="*/ 137 h 385206"/>
                  <a:gd name="connsiteX8" fmla="*/ 12369 w 101008"/>
                  <a:gd name="connsiteY8" fmla="*/ 137 h 385206"/>
                  <a:gd name="connsiteX9" fmla="*/ 7421 w 101008"/>
                  <a:gd name="connsiteY9" fmla="*/ 137 h 385206"/>
                  <a:gd name="connsiteX10" fmla="*/ 0 w 101008"/>
                  <a:gd name="connsiteY10" fmla="*/ 115438 h 385206"/>
                  <a:gd name="connsiteX11" fmla="*/ 31745 w 101008"/>
                  <a:gd name="connsiteY11" fmla="*/ 155017 h 385206"/>
                  <a:gd name="connsiteX12" fmla="*/ 27073 w 101008"/>
                  <a:gd name="connsiteY12" fmla="*/ 361981 h 385206"/>
                  <a:gd name="connsiteX13" fmla="*/ 50298 w 101008"/>
                  <a:gd name="connsiteY13" fmla="*/ 385206 h 385206"/>
                  <a:gd name="connsiteX14" fmla="*/ 73523 w 101008"/>
                  <a:gd name="connsiteY14" fmla="*/ 361981 h 385206"/>
                  <a:gd name="connsiteX15" fmla="*/ 68439 w 101008"/>
                  <a:gd name="connsiteY15" fmla="*/ 155292 h 385206"/>
                  <a:gd name="connsiteX16" fmla="*/ 101009 w 101008"/>
                  <a:gd name="connsiteY16" fmla="*/ 115301 h 385206"/>
                  <a:gd name="connsiteX17" fmla="*/ 93587 w 101008"/>
                  <a:gd name="connsiteY17" fmla="*/ 0 h 385206"/>
                  <a:gd name="connsiteX18" fmla="*/ 90152 w 101008"/>
                  <a:gd name="connsiteY18" fmla="*/ 0 h 385206"/>
                  <a:gd name="connsiteX19" fmla="*/ 86579 w 101008"/>
                  <a:gd name="connsiteY19" fmla="*/ 0 h 385206"/>
                  <a:gd name="connsiteX20" fmla="*/ 86579 w 101008"/>
                  <a:gd name="connsiteY20" fmla="*/ 115576 h 385206"/>
                  <a:gd name="connsiteX21" fmla="*/ 76821 w 101008"/>
                  <a:gd name="connsiteY21" fmla="*/ 115576 h 385206"/>
                  <a:gd name="connsiteX22" fmla="*/ 76821 w 101008"/>
                  <a:gd name="connsiteY22" fmla="*/ 0 h 385206"/>
                  <a:gd name="connsiteX23" fmla="*/ 67064 w 101008"/>
                  <a:gd name="connsiteY23" fmla="*/ 0 h 385206"/>
                  <a:gd name="connsiteX24" fmla="*/ 67064 w 101008"/>
                  <a:gd name="connsiteY24" fmla="*/ 115576 h 385206"/>
                  <a:gd name="connsiteX25" fmla="*/ 57032 w 101008"/>
                  <a:gd name="connsiteY25" fmla="*/ 115576 h 385206"/>
                  <a:gd name="connsiteX26" fmla="*/ 57032 w 101008"/>
                  <a:gd name="connsiteY26" fmla="*/ 0 h 385206"/>
                  <a:gd name="connsiteX27" fmla="*/ 46175 w 101008"/>
                  <a:gd name="connsiteY27" fmla="*/ 0 h 38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008" h="385206">
                    <a:moveTo>
                      <a:pt x="46175" y="137"/>
                    </a:moveTo>
                    <a:lnTo>
                      <a:pt x="46175" y="115713"/>
                    </a:lnTo>
                    <a:lnTo>
                      <a:pt x="36281" y="115713"/>
                    </a:lnTo>
                    <a:lnTo>
                      <a:pt x="36281" y="137"/>
                    </a:lnTo>
                    <a:lnTo>
                      <a:pt x="25699" y="137"/>
                    </a:lnTo>
                    <a:lnTo>
                      <a:pt x="25699" y="115713"/>
                    </a:lnTo>
                    <a:lnTo>
                      <a:pt x="14842" y="115713"/>
                    </a:lnTo>
                    <a:lnTo>
                      <a:pt x="14842" y="137"/>
                    </a:lnTo>
                    <a:lnTo>
                      <a:pt x="12369" y="137"/>
                    </a:lnTo>
                    <a:lnTo>
                      <a:pt x="7421" y="137"/>
                    </a:lnTo>
                    <a:lnTo>
                      <a:pt x="0" y="115438"/>
                    </a:lnTo>
                    <a:cubicBezTo>
                      <a:pt x="0" y="141824"/>
                      <a:pt x="13193" y="145810"/>
                      <a:pt x="31745" y="155017"/>
                    </a:cubicBezTo>
                    <a:lnTo>
                      <a:pt x="27073" y="361981"/>
                    </a:lnTo>
                    <a:cubicBezTo>
                      <a:pt x="27073" y="374762"/>
                      <a:pt x="37518" y="385206"/>
                      <a:pt x="50298" y="385206"/>
                    </a:cubicBezTo>
                    <a:cubicBezTo>
                      <a:pt x="63079" y="385206"/>
                      <a:pt x="73523" y="374762"/>
                      <a:pt x="73523" y="361981"/>
                    </a:cubicBezTo>
                    <a:lnTo>
                      <a:pt x="68439" y="155292"/>
                    </a:lnTo>
                    <a:cubicBezTo>
                      <a:pt x="87403" y="146359"/>
                      <a:pt x="101009" y="142099"/>
                      <a:pt x="101009" y="115301"/>
                    </a:cubicBezTo>
                    <a:lnTo>
                      <a:pt x="93587" y="0"/>
                    </a:lnTo>
                    <a:lnTo>
                      <a:pt x="90152" y="0"/>
                    </a:lnTo>
                    <a:lnTo>
                      <a:pt x="86579" y="0"/>
                    </a:lnTo>
                    <a:lnTo>
                      <a:pt x="86579" y="115576"/>
                    </a:lnTo>
                    <a:lnTo>
                      <a:pt x="76821" y="115576"/>
                    </a:lnTo>
                    <a:lnTo>
                      <a:pt x="76821" y="0"/>
                    </a:lnTo>
                    <a:lnTo>
                      <a:pt x="67064" y="0"/>
                    </a:lnTo>
                    <a:lnTo>
                      <a:pt x="67064" y="115576"/>
                    </a:lnTo>
                    <a:lnTo>
                      <a:pt x="57032" y="115576"/>
                    </a:lnTo>
                    <a:lnTo>
                      <a:pt x="57032" y="0"/>
                    </a:lnTo>
                    <a:lnTo>
                      <a:pt x="46175" y="0"/>
                    </a:lnTo>
                    <a:close/>
                  </a:path>
                </a:pathLst>
              </a:custGeom>
              <a:solidFill>
                <a:srgbClr val="FFFFFF"/>
              </a:solidFill>
              <a:ln w="13714" cap="flat">
                <a:noFill/>
                <a:prstDash val="solid"/>
                <a:miter/>
              </a:ln>
            </p:spPr>
            <p:txBody>
              <a:bodyPr rtlCol="0" anchor="ctr"/>
              <a:lstStyle/>
              <a:p>
                <a:endParaRPr lang="en-US"/>
              </a:p>
            </p:txBody>
          </p:sp>
        </p:grpSp>
        <p:sp>
          <p:nvSpPr>
            <p:cNvPr id="219" name="Freeform: Shape 218">
              <a:extLst>
                <a:ext uri="{FF2B5EF4-FFF2-40B4-BE49-F238E27FC236}">
                  <a16:creationId xmlns:a16="http://schemas.microsoft.com/office/drawing/2014/main" id="{4F6CCCD3-CB98-2924-626F-4E862FBA707C}"/>
                </a:ext>
              </a:extLst>
            </p:cNvPr>
            <p:cNvSpPr/>
            <p:nvPr/>
          </p:nvSpPr>
          <p:spPr>
            <a:xfrm>
              <a:off x="5232983" y="5219331"/>
              <a:ext cx="629413" cy="629413"/>
            </a:xfrm>
            <a:custGeom>
              <a:avLst/>
              <a:gdLst>
                <a:gd name="connsiteX0" fmla="*/ 314707 w 629413"/>
                <a:gd name="connsiteY0" fmla="*/ 629413 h 629413"/>
                <a:gd name="connsiteX1" fmla="*/ 629413 w 629413"/>
                <a:gd name="connsiteY1" fmla="*/ 314707 h 629413"/>
                <a:gd name="connsiteX2" fmla="*/ 314707 w 629413"/>
                <a:gd name="connsiteY2" fmla="*/ 0 h 629413"/>
                <a:gd name="connsiteX3" fmla="*/ 0 w 629413"/>
                <a:gd name="connsiteY3" fmla="*/ 314707 h 629413"/>
                <a:gd name="connsiteX4" fmla="*/ 314707 w 629413"/>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3" h="629413">
                  <a:moveTo>
                    <a:pt x="314707" y="629413"/>
                  </a:moveTo>
                  <a:cubicBezTo>
                    <a:pt x="488551" y="629413"/>
                    <a:pt x="629413" y="488551"/>
                    <a:pt x="629413" y="314707"/>
                  </a:cubicBezTo>
                  <a:cubicBezTo>
                    <a:pt x="629413" y="140862"/>
                    <a:pt x="488551" y="0"/>
                    <a:pt x="314707" y="0"/>
                  </a:cubicBezTo>
                  <a:cubicBezTo>
                    <a:pt x="140862" y="0"/>
                    <a:pt x="0" y="140862"/>
                    <a:pt x="0" y="314707"/>
                  </a:cubicBezTo>
                  <a:cubicBezTo>
                    <a:pt x="0" y="488551"/>
                    <a:pt x="140862" y="629413"/>
                    <a:pt x="314707" y="629413"/>
                  </a:cubicBezTo>
                </a:path>
              </a:pathLst>
            </a:custGeom>
            <a:solidFill>
              <a:srgbClr val="BCBEC0"/>
            </a:solidFill>
            <a:ln w="13714" cap="flat">
              <a:noFill/>
              <a:prstDash val="solid"/>
              <a:miter/>
            </a:ln>
          </p:spPr>
          <p:txBody>
            <a:bodyPr rtlCol="0" anchor="ctr"/>
            <a:lstStyle/>
            <a:p>
              <a:endParaRPr lang="en-US"/>
            </a:p>
          </p:txBody>
        </p:sp>
        <p:grpSp>
          <p:nvGrpSpPr>
            <p:cNvPr id="220" name="Graphic 15">
              <a:extLst>
                <a:ext uri="{FF2B5EF4-FFF2-40B4-BE49-F238E27FC236}">
                  <a16:creationId xmlns:a16="http://schemas.microsoft.com/office/drawing/2014/main" id="{943BBEF2-7EF4-62F4-31A7-9981A86FE0BA}"/>
                </a:ext>
              </a:extLst>
            </p:cNvPr>
            <p:cNvGrpSpPr/>
            <p:nvPr/>
          </p:nvGrpSpPr>
          <p:grpSpPr>
            <a:xfrm>
              <a:off x="5257033" y="5243244"/>
              <a:ext cx="581313" cy="581314"/>
              <a:chOff x="5257033" y="5243244"/>
              <a:chExt cx="581313" cy="581314"/>
            </a:xfrm>
          </p:grpSpPr>
          <p:sp>
            <p:nvSpPr>
              <p:cNvPr id="221" name="Freeform: Shape 220">
                <a:extLst>
                  <a:ext uri="{FF2B5EF4-FFF2-40B4-BE49-F238E27FC236}">
                    <a16:creationId xmlns:a16="http://schemas.microsoft.com/office/drawing/2014/main" id="{58F6B34B-0B44-D25C-5E5F-C7C4DBFD2FBE}"/>
                  </a:ext>
                </a:extLst>
              </p:cNvPr>
              <p:cNvSpPr/>
              <p:nvPr/>
            </p:nvSpPr>
            <p:spPr>
              <a:xfrm>
                <a:off x="5257033" y="5243244"/>
                <a:ext cx="581313" cy="581314"/>
              </a:xfrm>
              <a:custGeom>
                <a:avLst/>
                <a:gdLst>
                  <a:gd name="connsiteX0" fmla="*/ 581314 w 581313"/>
                  <a:gd name="connsiteY0" fmla="*/ 290657 h 581314"/>
                  <a:gd name="connsiteX1" fmla="*/ 290657 w 581313"/>
                  <a:gd name="connsiteY1" fmla="*/ 581314 h 581314"/>
                  <a:gd name="connsiteX2" fmla="*/ 0 w 581313"/>
                  <a:gd name="connsiteY2" fmla="*/ 290657 h 581314"/>
                  <a:gd name="connsiteX3" fmla="*/ 290657 w 581313"/>
                  <a:gd name="connsiteY3" fmla="*/ 0 h 581314"/>
                  <a:gd name="connsiteX4" fmla="*/ 581314 w 581313"/>
                  <a:gd name="connsiteY4" fmla="*/ 290657 h 581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4">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143"/>
                      <a:pt x="581314" y="290657"/>
                    </a:cubicBezTo>
                  </a:path>
                </a:pathLst>
              </a:custGeom>
              <a:solidFill>
                <a:srgbClr val="00AEEF"/>
              </a:solidFill>
              <a:ln w="1371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55E3FFF8-19FE-C34A-189A-15DBE7C9786D}"/>
                  </a:ext>
                </a:extLst>
              </p:cNvPr>
              <p:cNvSpPr/>
              <p:nvPr/>
            </p:nvSpPr>
            <p:spPr>
              <a:xfrm>
                <a:off x="5379804" y="5353149"/>
                <a:ext cx="331279" cy="354620"/>
              </a:xfrm>
              <a:custGeom>
                <a:avLst/>
                <a:gdLst>
                  <a:gd name="connsiteX0" fmla="*/ 161152 w 331279"/>
                  <a:gd name="connsiteY0" fmla="*/ 240532 h 354620"/>
                  <a:gd name="connsiteX1" fmla="*/ 177231 w 331279"/>
                  <a:gd name="connsiteY1" fmla="*/ 253450 h 354620"/>
                  <a:gd name="connsiteX2" fmla="*/ 229727 w 331279"/>
                  <a:gd name="connsiteY2" fmla="*/ 354596 h 354620"/>
                  <a:gd name="connsiteX3" fmla="*/ 291844 w 331279"/>
                  <a:gd name="connsiteY3" fmla="*/ 188173 h 354620"/>
                  <a:gd name="connsiteX4" fmla="*/ 324552 w 331279"/>
                  <a:gd name="connsiteY4" fmla="*/ 55694 h 354620"/>
                  <a:gd name="connsiteX5" fmla="*/ 249517 w 331279"/>
                  <a:gd name="connsiteY5" fmla="*/ 173 h 354620"/>
                  <a:gd name="connsiteX6" fmla="*/ 172833 w 331279"/>
                  <a:gd name="connsiteY6" fmla="*/ 19688 h 354620"/>
                  <a:gd name="connsiteX7" fmla="*/ 78284 w 331279"/>
                  <a:gd name="connsiteY7" fmla="*/ 34805 h 354620"/>
                  <a:gd name="connsiteX8" fmla="*/ 145485 w 331279"/>
                  <a:gd name="connsiteY8" fmla="*/ 19001 h 354620"/>
                  <a:gd name="connsiteX9" fmla="*/ 52447 w 331279"/>
                  <a:gd name="connsiteY9" fmla="*/ 6770 h 354620"/>
                  <a:gd name="connsiteX10" fmla="*/ 500 w 331279"/>
                  <a:gd name="connsiteY10" fmla="*/ 110252 h 354620"/>
                  <a:gd name="connsiteX11" fmla="*/ 36918 w 331279"/>
                  <a:gd name="connsiteY11" fmla="*/ 210298 h 354620"/>
                  <a:gd name="connsiteX12" fmla="*/ 93675 w 331279"/>
                  <a:gd name="connsiteY12" fmla="*/ 354459 h 354620"/>
                  <a:gd name="connsiteX13" fmla="*/ 145348 w 331279"/>
                  <a:gd name="connsiteY13" fmla="*/ 254962 h 354620"/>
                  <a:gd name="connsiteX14" fmla="*/ 161152 w 331279"/>
                  <a:gd name="connsiteY14" fmla="*/ 240532 h 35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1279" h="354620">
                    <a:moveTo>
                      <a:pt x="161152" y="240532"/>
                    </a:moveTo>
                    <a:cubicBezTo>
                      <a:pt x="172008" y="240395"/>
                      <a:pt x="174894" y="245067"/>
                      <a:pt x="177231" y="253450"/>
                    </a:cubicBezTo>
                    <a:cubicBezTo>
                      <a:pt x="190011" y="298939"/>
                      <a:pt x="197432" y="355970"/>
                      <a:pt x="229727" y="354596"/>
                    </a:cubicBezTo>
                    <a:cubicBezTo>
                      <a:pt x="276590" y="352672"/>
                      <a:pt x="275765" y="213872"/>
                      <a:pt x="291844" y="188173"/>
                    </a:cubicBezTo>
                    <a:cubicBezTo>
                      <a:pt x="297754" y="178828"/>
                      <a:pt x="349426" y="116436"/>
                      <a:pt x="324552" y="55694"/>
                    </a:cubicBezTo>
                    <a:cubicBezTo>
                      <a:pt x="304350" y="6220"/>
                      <a:pt x="266283" y="-1338"/>
                      <a:pt x="249517" y="173"/>
                    </a:cubicBezTo>
                    <a:cubicBezTo>
                      <a:pt x="232751" y="1823"/>
                      <a:pt x="194821" y="11442"/>
                      <a:pt x="172833" y="19688"/>
                    </a:cubicBezTo>
                    <a:cubicBezTo>
                      <a:pt x="158266" y="25185"/>
                      <a:pt x="89827" y="66413"/>
                      <a:pt x="78284" y="34805"/>
                    </a:cubicBezTo>
                    <a:cubicBezTo>
                      <a:pt x="78284" y="34667"/>
                      <a:pt x="85155" y="49097"/>
                      <a:pt x="145485" y="19001"/>
                    </a:cubicBezTo>
                    <a:cubicBezTo>
                      <a:pt x="145760" y="18863"/>
                      <a:pt x="87079" y="-3675"/>
                      <a:pt x="52447" y="6770"/>
                    </a:cubicBezTo>
                    <a:cubicBezTo>
                      <a:pt x="12319" y="19001"/>
                      <a:pt x="-3073" y="69161"/>
                      <a:pt x="500" y="110252"/>
                    </a:cubicBezTo>
                    <a:cubicBezTo>
                      <a:pt x="5173" y="164948"/>
                      <a:pt x="31146" y="182263"/>
                      <a:pt x="36918" y="210298"/>
                    </a:cubicBezTo>
                    <a:cubicBezTo>
                      <a:pt x="47912" y="264307"/>
                      <a:pt x="53822" y="354321"/>
                      <a:pt x="93675" y="354459"/>
                    </a:cubicBezTo>
                    <a:cubicBezTo>
                      <a:pt x="135590" y="354596"/>
                      <a:pt x="142049" y="264307"/>
                      <a:pt x="145348" y="254962"/>
                    </a:cubicBezTo>
                    <a:cubicBezTo>
                      <a:pt x="147546" y="249877"/>
                      <a:pt x="147409" y="240670"/>
                      <a:pt x="161152" y="240532"/>
                    </a:cubicBezTo>
                  </a:path>
                </a:pathLst>
              </a:custGeom>
              <a:solidFill>
                <a:srgbClr val="FFFFFF"/>
              </a:solidFill>
              <a:ln w="13714" cap="flat">
                <a:noFill/>
                <a:prstDash val="solid"/>
                <a:miter/>
              </a:ln>
            </p:spPr>
            <p:txBody>
              <a:bodyPr rtlCol="0" anchor="ctr"/>
              <a:lstStyle/>
              <a:p>
                <a:endParaRPr lang="en-US"/>
              </a:p>
            </p:txBody>
          </p:sp>
        </p:grpSp>
        <p:sp>
          <p:nvSpPr>
            <p:cNvPr id="223" name="Freeform: Shape 222">
              <a:extLst>
                <a:ext uri="{FF2B5EF4-FFF2-40B4-BE49-F238E27FC236}">
                  <a16:creationId xmlns:a16="http://schemas.microsoft.com/office/drawing/2014/main" id="{3FF06EAE-9A71-B7BC-356B-816A9B4AA2AB}"/>
                </a:ext>
              </a:extLst>
            </p:cNvPr>
            <p:cNvSpPr/>
            <p:nvPr/>
          </p:nvSpPr>
          <p:spPr>
            <a:xfrm>
              <a:off x="4526199" y="4577687"/>
              <a:ext cx="629412" cy="629413"/>
            </a:xfrm>
            <a:custGeom>
              <a:avLst/>
              <a:gdLst>
                <a:gd name="connsiteX0" fmla="*/ 314707 w 629412"/>
                <a:gd name="connsiteY0" fmla="*/ 629413 h 629413"/>
                <a:gd name="connsiteX1" fmla="*/ 629413 w 629412"/>
                <a:gd name="connsiteY1" fmla="*/ 314707 h 629413"/>
                <a:gd name="connsiteX2" fmla="*/ 314707 w 629412"/>
                <a:gd name="connsiteY2" fmla="*/ 0 h 629413"/>
                <a:gd name="connsiteX3" fmla="*/ 0 w 629412"/>
                <a:gd name="connsiteY3" fmla="*/ 314707 h 629413"/>
                <a:gd name="connsiteX4" fmla="*/ 314707 w 629412"/>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2" h="629413">
                  <a:moveTo>
                    <a:pt x="314707" y="629413"/>
                  </a:moveTo>
                  <a:cubicBezTo>
                    <a:pt x="488551" y="629413"/>
                    <a:pt x="629413" y="488551"/>
                    <a:pt x="629413" y="314707"/>
                  </a:cubicBezTo>
                  <a:cubicBezTo>
                    <a:pt x="629413" y="140862"/>
                    <a:pt x="488551" y="0"/>
                    <a:pt x="314707" y="0"/>
                  </a:cubicBezTo>
                  <a:cubicBezTo>
                    <a:pt x="140862" y="0"/>
                    <a:pt x="0" y="140862"/>
                    <a:pt x="0" y="314707"/>
                  </a:cubicBezTo>
                  <a:cubicBezTo>
                    <a:pt x="0" y="488551"/>
                    <a:pt x="140862" y="629413"/>
                    <a:pt x="314707" y="629413"/>
                  </a:cubicBezTo>
                </a:path>
              </a:pathLst>
            </a:custGeom>
            <a:solidFill>
              <a:srgbClr val="BCBEC0"/>
            </a:solidFill>
            <a:ln w="13714" cap="flat">
              <a:noFill/>
              <a:prstDash val="solid"/>
              <a:miter/>
            </a:ln>
          </p:spPr>
          <p:txBody>
            <a:bodyPr rtlCol="0" anchor="ctr"/>
            <a:lstStyle/>
            <a:p>
              <a:endParaRPr lang="en-US"/>
            </a:p>
          </p:txBody>
        </p:sp>
        <p:grpSp>
          <p:nvGrpSpPr>
            <p:cNvPr id="224" name="Graphic 15">
              <a:extLst>
                <a:ext uri="{FF2B5EF4-FFF2-40B4-BE49-F238E27FC236}">
                  <a16:creationId xmlns:a16="http://schemas.microsoft.com/office/drawing/2014/main" id="{18FA22D2-433A-E97F-C522-C8B629C08F94}"/>
                </a:ext>
              </a:extLst>
            </p:cNvPr>
            <p:cNvGrpSpPr/>
            <p:nvPr/>
          </p:nvGrpSpPr>
          <p:grpSpPr>
            <a:xfrm>
              <a:off x="4550249" y="4601737"/>
              <a:ext cx="581313" cy="581313"/>
              <a:chOff x="4550249" y="4601737"/>
              <a:chExt cx="581313" cy="581313"/>
            </a:xfrm>
          </p:grpSpPr>
          <p:sp>
            <p:nvSpPr>
              <p:cNvPr id="225" name="Freeform: Shape 224">
                <a:extLst>
                  <a:ext uri="{FF2B5EF4-FFF2-40B4-BE49-F238E27FC236}">
                    <a16:creationId xmlns:a16="http://schemas.microsoft.com/office/drawing/2014/main" id="{97D47E44-A739-A16F-991B-77BBC01B66B5}"/>
                  </a:ext>
                </a:extLst>
              </p:cNvPr>
              <p:cNvSpPr/>
              <p:nvPr/>
            </p:nvSpPr>
            <p:spPr>
              <a:xfrm>
                <a:off x="4550249" y="4601737"/>
                <a:ext cx="581313" cy="581313"/>
              </a:xfrm>
              <a:custGeom>
                <a:avLst/>
                <a:gdLst>
                  <a:gd name="connsiteX0" fmla="*/ 581314 w 581313"/>
                  <a:gd name="connsiteY0" fmla="*/ 290657 h 581313"/>
                  <a:gd name="connsiteX1" fmla="*/ 290657 w 581313"/>
                  <a:gd name="connsiteY1" fmla="*/ 581314 h 581313"/>
                  <a:gd name="connsiteX2" fmla="*/ 0 w 581313"/>
                  <a:gd name="connsiteY2" fmla="*/ 290657 h 581313"/>
                  <a:gd name="connsiteX3" fmla="*/ 290657 w 581313"/>
                  <a:gd name="connsiteY3" fmla="*/ 0 h 581313"/>
                  <a:gd name="connsiteX4" fmla="*/ 581314 w 581313"/>
                  <a:gd name="connsiteY4" fmla="*/ 290657 h 58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3">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005"/>
                      <a:pt x="581314" y="290657"/>
                    </a:cubicBezTo>
                  </a:path>
                </a:pathLst>
              </a:custGeom>
              <a:solidFill>
                <a:srgbClr val="7F3F98"/>
              </a:solidFill>
              <a:ln w="1371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5D2ECCB-2022-E38F-50D3-59AA2EF50395}"/>
                  </a:ext>
                </a:extLst>
              </p:cNvPr>
              <p:cNvSpPr/>
              <p:nvPr/>
            </p:nvSpPr>
            <p:spPr>
              <a:xfrm>
                <a:off x="4615664" y="4898028"/>
                <a:ext cx="109941" cy="109941"/>
              </a:xfrm>
              <a:custGeom>
                <a:avLst/>
                <a:gdLst>
                  <a:gd name="connsiteX0" fmla="*/ 109941 w 109941"/>
                  <a:gd name="connsiteY0" fmla="*/ 54971 h 109941"/>
                  <a:gd name="connsiteX1" fmla="*/ 54971 w 109941"/>
                  <a:gd name="connsiteY1" fmla="*/ 109941 h 109941"/>
                  <a:gd name="connsiteX2" fmla="*/ 0 w 109941"/>
                  <a:gd name="connsiteY2" fmla="*/ 54971 h 109941"/>
                  <a:gd name="connsiteX3" fmla="*/ 54971 w 109941"/>
                  <a:gd name="connsiteY3" fmla="*/ 0 h 109941"/>
                  <a:gd name="connsiteX4" fmla="*/ 109941 w 109941"/>
                  <a:gd name="connsiteY4" fmla="*/ 54971 h 10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41" h="109941">
                    <a:moveTo>
                      <a:pt x="109941" y="54971"/>
                    </a:moveTo>
                    <a:cubicBezTo>
                      <a:pt x="109941" y="85342"/>
                      <a:pt x="85342" y="109941"/>
                      <a:pt x="54971" y="109941"/>
                    </a:cubicBezTo>
                    <a:cubicBezTo>
                      <a:pt x="24599" y="109941"/>
                      <a:pt x="0" y="85342"/>
                      <a:pt x="0" y="54971"/>
                    </a:cubicBezTo>
                    <a:cubicBezTo>
                      <a:pt x="0" y="24599"/>
                      <a:pt x="24599" y="0"/>
                      <a:pt x="54971" y="0"/>
                    </a:cubicBezTo>
                    <a:cubicBezTo>
                      <a:pt x="85342" y="0"/>
                      <a:pt x="109941" y="24599"/>
                      <a:pt x="109941" y="54971"/>
                    </a:cubicBezTo>
                  </a:path>
                </a:pathLst>
              </a:custGeom>
              <a:solidFill>
                <a:srgbClr val="FFFFFF"/>
              </a:solidFill>
              <a:ln w="1371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97C961F-6AF4-99E1-5CF9-E96BE88BE6D5}"/>
                  </a:ext>
                </a:extLst>
              </p:cNvPr>
              <p:cNvSpPr/>
              <p:nvPr/>
            </p:nvSpPr>
            <p:spPr>
              <a:xfrm>
                <a:off x="4579072" y="4773563"/>
                <a:ext cx="521052" cy="217365"/>
              </a:xfrm>
              <a:custGeom>
                <a:avLst/>
                <a:gdLst>
                  <a:gd name="connsiteX0" fmla="*/ 149556 w 521052"/>
                  <a:gd name="connsiteY0" fmla="*/ 217229 h 217365"/>
                  <a:gd name="connsiteX1" fmla="*/ 160825 w 521052"/>
                  <a:gd name="connsiteY1" fmla="*/ 179436 h 217365"/>
                  <a:gd name="connsiteX2" fmla="*/ 91562 w 521052"/>
                  <a:gd name="connsiteY2" fmla="*/ 110173 h 217365"/>
                  <a:gd name="connsiteX3" fmla="*/ 22300 w 521052"/>
                  <a:gd name="connsiteY3" fmla="*/ 179436 h 217365"/>
                  <a:gd name="connsiteX4" fmla="*/ 33569 w 521052"/>
                  <a:gd name="connsiteY4" fmla="*/ 217229 h 217365"/>
                  <a:gd name="connsiteX5" fmla="*/ 24498 w 521052"/>
                  <a:gd name="connsiteY5" fmla="*/ 217229 h 217365"/>
                  <a:gd name="connsiteX6" fmla="*/ 174 w 521052"/>
                  <a:gd name="connsiteY6" fmla="*/ 175314 h 217365"/>
                  <a:gd name="connsiteX7" fmla="*/ 23674 w 521052"/>
                  <a:gd name="connsiteY7" fmla="*/ 115945 h 217365"/>
                  <a:gd name="connsiteX8" fmla="*/ 91562 w 521052"/>
                  <a:gd name="connsiteY8" fmla="*/ 82963 h 217365"/>
                  <a:gd name="connsiteX9" fmla="*/ 205214 w 521052"/>
                  <a:gd name="connsiteY9" fmla="*/ 12875 h 217365"/>
                  <a:gd name="connsiteX10" fmla="*/ 386892 w 521052"/>
                  <a:gd name="connsiteY10" fmla="*/ 7103 h 217365"/>
                  <a:gd name="connsiteX11" fmla="*/ 477593 w 521052"/>
                  <a:gd name="connsiteY11" fmla="*/ 69770 h 217365"/>
                  <a:gd name="connsiteX12" fmla="*/ 512225 w 521052"/>
                  <a:gd name="connsiteY12" fmla="*/ 90384 h 217365"/>
                  <a:gd name="connsiteX13" fmla="*/ 520883 w 521052"/>
                  <a:gd name="connsiteY13" fmla="*/ 117732 h 217365"/>
                  <a:gd name="connsiteX14" fmla="*/ 503155 w 521052"/>
                  <a:gd name="connsiteY14" fmla="*/ 189056 h 217365"/>
                  <a:gd name="connsiteX15" fmla="*/ 472096 w 521052"/>
                  <a:gd name="connsiteY15" fmla="*/ 217366 h 217365"/>
                  <a:gd name="connsiteX16" fmla="*/ 483365 w 521052"/>
                  <a:gd name="connsiteY16" fmla="*/ 179574 h 217365"/>
                  <a:gd name="connsiteX17" fmla="*/ 414102 w 521052"/>
                  <a:gd name="connsiteY17" fmla="*/ 110311 h 217365"/>
                  <a:gd name="connsiteX18" fmla="*/ 344839 w 521052"/>
                  <a:gd name="connsiteY18" fmla="*/ 179574 h 217365"/>
                  <a:gd name="connsiteX19" fmla="*/ 356108 w 521052"/>
                  <a:gd name="connsiteY19" fmla="*/ 217366 h 217365"/>
                  <a:gd name="connsiteX20" fmla="*/ 272828 w 521052"/>
                  <a:gd name="connsiteY20" fmla="*/ 214205 h 217365"/>
                  <a:gd name="connsiteX21" fmla="*/ 149556 w 521052"/>
                  <a:gd name="connsiteY21" fmla="*/ 217229 h 21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1052" h="217365">
                    <a:moveTo>
                      <a:pt x="149556" y="217229"/>
                    </a:moveTo>
                    <a:cubicBezTo>
                      <a:pt x="156703" y="206372"/>
                      <a:pt x="160825" y="193316"/>
                      <a:pt x="160825" y="179436"/>
                    </a:cubicBezTo>
                    <a:cubicBezTo>
                      <a:pt x="160825" y="141232"/>
                      <a:pt x="129767" y="110173"/>
                      <a:pt x="91562" y="110173"/>
                    </a:cubicBezTo>
                    <a:cubicBezTo>
                      <a:pt x="53358" y="110173"/>
                      <a:pt x="22300" y="141232"/>
                      <a:pt x="22300" y="179436"/>
                    </a:cubicBezTo>
                    <a:cubicBezTo>
                      <a:pt x="22300" y="193316"/>
                      <a:pt x="26422" y="206372"/>
                      <a:pt x="33569" y="217229"/>
                    </a:cubicBezTo>
                    <a:lnTo>
                      <a:pt x="24498" y="217229"/>
                    </a:lnTo>
                    <a:cubicBezTo>
                      <a:pt x="24498" y="217229"/>
                      <a:pt x="998" y="195515"/>
                      <a:pt x="174" y="175314"/>
                    </a:cubicBezTo>
                    <a:cubicBezTo>
                      <a:pt x="-651" y="155112"/>
                      <a:pt x="586" y="136559"/>
                      <a:pt x="23674" y="115945"/>
                    </a:cubicBezTo>
                    <a:cubicBezTo>
                      <a:pt x="46761" y="95331"/>
                      <a:pt x="72873" y="88323"/>
                      <a:pt x="91562" y="82963"/>
                    </a:cubicBezTo>
                    <a:cubicBezTo>
                      <a:pt x="110252" y="77603"/>
                      <a:pt x="167697" y="22908"/>
                      <a:pt x="205214" y="12875"/>
                    </a:cubicBezTo>
                    <a:cubicBezTo>
                      <a:pt x="245068" y="2156"/>
                      <a:pt x="349924" y="-6777"/>
                      <a:pt x="386892" y="7103"/>
                    </a:cubicBezTo>
                    <a:cubicBezTo>
                      <a:pt x="433342" y="24557"/>
                      <a:pt x="470997" y="64685"/>
                      <a:pt x="477593" y="69770"/>
                    </a:cubicBezTo>
                    <a:cubicBezTo>
                      <a:pt x="484190" y="74855"/>
                      <a:pt x="504804" y="85986"/>
                      <a:pt x="512225" y="90384"/>
                    </a:cubicBezTo>
                    <a:cubicBezTo>
                      <a:pt x="519646" y="94919"/>
                      <a:pt x="521707" y="105363"/>
                      <a:pt x="520883" y="117732"/>
                    </a:cubicBezTo>
                    <a:cubicBezTo>
                      <a:pt x="520058" y="130100"/>
                      <a:pt x="515935" y="169267"/>
                      <a:pt x="503155" y="189056"/>
                    </a:cubicBezTo>
                    <a:cubicBezTo>
                      <a:pt x="490374" y="208846"/>
                      <a:pt x="472096" y="217366"/>
                      <a:pt x="472096" y="217366"/>
                    </a:cubicBezTo>
                    <a:cubicBezTo>
                      <a:pt x="479242" y="206509"/>
                      <a:pt x="483365" y="193454"/>
                      <a:pt x="483365" y="179574"/>
                    </a:cubicBezTo>
                    <a:cubicBezTo>
                      <a:pt x="483365" y="141369"/>
                      <a:pt x="452444" y="110311"/>
                      <a:pt x="414102" y="110311"/>
                    </a:cubicBezTo>
                    <a:cubicBezTo>
                      <a:pt x="375898" y="110311"/>
                      <a:pt x="344839" y="141369"/>
                      <a:pt x="344839" y="179574"/>
                    </a:cubicBezTo>
                    <a:cubicBezTo>
                      <a:pt x="344839" y="193454"/>
                      <a:pt x="348962" y="206509"/>
                      <a:pt x="356108" y="217366"/>
                    </a:cubicBezTo>
                    <a:cubicBezTo>
                      <a:pt x="356108" y="217366"/>
                      <a:pt x="300726" y="214205"/>
                      <a:pt x="272828" y="214205"/>
                    </a:cubicBezTo>
                    <a:cubicBezTo>
                      <a:pt x="244930" y="214068"/>
                      <a:pt x="149556" y="217229"/>
                      <a:pt x="149556" y="217229"/>
                    </a:cubicBezTo>
                  </a:path>
                </a:pathLst>
              </a:custGeom>
              <a:solidFill>
                <a:srgbClr val="FFFFFF"/>
              </a:solidFill>
              <a:ln w="1371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17D70E5-1753-8BA6-2035-A594278019EB}"/>
                  </a:ext>
                </a:extLst>
              </p:cNvPr>
              <p:cNvSpPr/>
              <p:nvPr/>
            </p:nvSpPr>
            <p:spPr>
              <a:xfrm>
                <a:off x="4938204" y="4898441"/>
                <a:ext cx="109941" cy="109941"/>
              </a:xfrm>
              <a:custGeom>
                <a:avLst/>
                <a:gdLst>
                  <a:gd name="connsiteX0" fmla="*/ 109941 w 109941"/>
                  <a:gd name="connsiteY0" fmla="*/ 54971 h 109941"/>
                  <a:gd name="connsiteX1" fmla="*/ 54971 w 109941"/>
                  <a:gd name="connsiteY1" fmla="*/ 109941 h 109941"/>
                  <a:gd name="connsiteX2" fmla="*/ 0 w 109941"/>
                  <a:gd name="connsiteY2" fmla="*/ 54971 h 109941"/>
                  <a:gd name="connsiteX3" fmla="*/ 54971 w 109941"/>
                  <a:gd name="connsiteY3" fmla="*/ 0 h 109941"/>
                  <a:gd name="connsiteX4" fmla="*/ 109941 w 109941"/>
                  <a:gd name="connsiteY4" fmla="*/ 54971 h 109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41" h="109941">
                    <a:moveTo>
                      <a:pt x="109941" y="54971"/>
                    </a:moveTo>
                    <a:cubicBezTo>
                      <a:pt x="109941" y="85342"/>
                      <a:pt x="85342" y="109941"/>
                      <a:pt x="54971" y="109941"/>
                    </a:cubicBezTo>
                    <a:cubicBezTo>
                      <a:pt x="24599" y="109941"/>
                      <a:pt x="0" y="85342"/>
                      <a:pt x="0" y="54971"/>
                    </a:cubicBezTo>
                    <a:cubicBezTo>
                      <a:pt x="0" y="24599"/>
                      <a:pt x="24599" y="0"/>
                      <a:pt x="54971" y="0"/>
                    </a:cubicBezTo>
                    <a:cubicBezTo>
                      <a:pt x="85342" y="0"/>
                      <a:pt x="109941" y="24599"/>
                      <a:pt x="109941" y="54971"/>
                    </a:cubicBezTo>
                  </a:path>
                </a:pathLst>
              </a:custGeom>
              <a:solidFill>
                <a:srgbClr val="FFFFFF"/>
              </a:solidFill>
              <a:ln w="1371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04577BF3-EC60-57BD-5F24-4BE1689D45F0}"/>
                  </a:ext>
                </a:extLst>
              </p:cNvPr>
              <p:cNvSpPr/>
              <p:nvPr/>
            </p:nvSpPr>
            <p:spPr>
              <a:xfrm>
                <a:off x="4691248" y="4784443"/>
                <a:ext cx="322498" cy="84588"/>
              </a:xfrm>
              <a:custGeom>
                <a:avLst/>
                <a:gdLst>
                  <a:gd name="connsiteX0" fmla="*/ 0 w 322498"/>
                  <a:gd name="connsiteY0" fmla="*/ 84588 h 84588"/>
                  <a:gd name="connsiteX1" fmla="*/ 84792 w 322498"/>
                  <a:gd name="connsiteY1" fmla="*/ 16150 h 84588"/>
                  <a:gd name="connsiteX2" fmla="*/ 253139 w 322498"/>
                  <a:gd name="connsiteY2" fmla="*/ 5430 h 84588"/>
                  <a:gd name="connsiteX3" fmla="*/ 321028 w 322498"/>
                  <a:gd name="connsiteY3" fmla="*/ 41436 h 84588"/>
                  <a:gd name="connsiteX4" fmla="*/ 260835 w 322498"/>
                  <a:gd name="connsiteY4" fmla="*/ 67135 h 84588"/>
                  <a:gd name="connsiteX5" fmla="*/ 0 w 322498"/>
                  <a:gd name="connsiteY5" fmla="*/ 84588 h 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498" h="84588">
                    <a:moveTo>
                      <a:pt x="0" y="84588"/>
                    </a:moveTo>
                    <a:cubicBezTo>
                      <a:pt x="0" y="84588"/>
                      <a:pt x="45763" y="35664"/>
                      <a:pt x="84792" y="16150"/>
                    </a:cubicBezTo>
                    <a:cubicBezTo>
                      <a:pt x="109117" y="4056"/>
                      <a:pt x="209438" y="-6938"/>
                      <a:pt x="253139" y="5430"/>
                    </a:cubicBezTo>
                    <a:cubicBezTo>
                      <a:pt x="296841" y="17799"/>
                      <a:pt x="310309" y="32366"/>
                      <a:pt x="321028" y="41436"/>
                    </a:cubicBezTo>
                    <a:cubicBezTo>
                      <a:pt x="331747" y="50506"/>
                      <a:pt x="281037" y="62600"/>
                      <a:pt x="260835" y="67135"/>
                    </a:cubicBezTo>
                    <a:cubicBezTo>
                      <a:pt x="225105" y="74968"/>
                      <a:pt x="0" y="84588"/>
                      <a:pt x="0" y="84588"/>
                    </a:cubicBezTo>
                  </a:path>
                </a:pathLst>
              </a:custGeom>
              <a:solidFill>
                <a:srgbClr val="4A156B"/>
              </a:solidFill>
              <a:ln w="13714" cap="flat">
                <a:noFill/>
                <a:prstDash val="solid"/>
                <a:miter/>
              </a:ln>
            </p:spPr>
            <p:txBody>
              <a:bodyPr rtlCol="0" anchor="ctr"/>
              <a:lstStyle/>
              <a:p>
                <a:endParaRPr lang="en-US"/>
              </a:p>
            </p:txBody>
          </p:sp>
        </p:grpSp>
        <p:sp>
          <p:nvSpPr>
            <p:cNvPr id="230" name="Freeform: Shape 229">
              <a:extLst>
                <a:ext uri="{FF2B5EF4-FFF2-40B4-BE49-F238E27FC236}">
                  <a16:creationId xmlns:a16="http://schemas.microsoft.com/office/drawing/2014/main" id="{6DE1C354-3FF8-D2B7-D254-D20A5AE5FC51}"/>
                </a:ext>
              </a:extLst>
            </p:cNvPr>
            <p:cNvSpPr/>
            <p:nvPr/>
          </p:nvSpPr>
          <p:spPr>
            <a:xfrm>
              <a:off x="4367334" y="3626833"/>
              <a:ext cx="629413" cy="629413"/>
            </a:xfrm>
            <a:custGeom>
              <a:avLst/>
              <a:gdLst>
                <a:gd name="connsiteX0" fmla="*/ 314707 w 629413"/>
                <a:gd name="connsiteY0" fmla="*/ 629413 h 629413"/>
                <a:gd name="connsiteX1" fmla="*/ 629413 w 629413"/>
                <a:gd name="connsiteY1" fmla="*/ 314707 h 629413"/>
                <a:gd name="connsiteX2" fmla="*/ 314707 w 629413"/>
                <a:gd name="connsiteY2" fmla="*/ 0 h 629413"/>
                <a:gd name="connsiteX3" fmla="*/ 0 w 629413"/>
                <a:gd name="connsiteY3" fmla="*/ 314707 h 629413"/>
                <a:gd name="connsiteX4" fmla="*/ 314707 w 629413"/>
                <a:gd name="connsiteY4" fmla="*/ 629413 h 629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13" h="629413">
                  <a:moveTo>
                    <a:pt x="314707" y="629413"/>
                  </a:moveTo>
                  <a:cubicBezTo>
                    <a:pt x="488551" y="629413"/>
                    <a:pt x="629413" y="488551"/>
                    <a:pt x="629413" y="314707"/>
                  </a:cubicBezTo>
                  <a:cubicBezTo>
                    <a:pt x="629413" y="140862"/>
                    <a:pt x="488551" y="0"/>
                    <a:pt x="314707" y="0"/>
                  </a:cubicBezTo>
                  <a:cubicBezTo>
                    <a:pt x="140862" y="0"/>
                    <a:pt x="0" y="140862"/>
                    <a:pt x="0" y="314707"/>
                  </a:cubicBezTo>
                  <a:cubicBezTo>
                    <a:pt x="0" y="488551"/>
                    <a:pt x="140862" y="629413"/>
                    <a:pt x="314707" y="629413"/>
                  </a:cubicBezTo>
                </a:path>
              </a:pathLst>
            </a:custGeom>
            <a:solidFill>
              <a:srgbClr val="BCBEC0"/>
            </a:solidFill>
            <a:ln w="13714" cap="flat">
              <a:noFill/>
              <a:prstDash val="solid"/>
              <a:miter/>
            </a:ln>
          </p:spPr>
          <p:txBody>
            <a:bodyPr rtlCol="0" anchor="ctr"/>
            <a:lstStyle/>
            <a:p>
              <a:endParaRPr lang="en-US"/>
            </a:p>
          </p:txBody>
        </p:sp>
        <p:grpSp>
          <p:nvGrpSpPr>
            <p:cNvPr id="231" name="Graphic 15">
              <a:extLst>
                <a:ext uri="{FF2B5EF4-FFF2-40B4-BE49-F238E27FC236}">
                  <a16:creationId xmlns:a16="http://schemas.microsoft.com/office/drawing/2014/main" id="{5660D2BB-2B3E-F9BC-DA65-E0F922C3C620}"/>
                </a:ext>
              </a:extLst>
            </p:cNvPr>
            <p:cNvGrpSpPr/>
            <p:nvPr/>
          </p:nvGrpSpPr>
          <p:grpSpPr>
            <a:xfrm>
              <a:off x="4391384" y="3650883"/>
              <a:ext cx="581313" cy="581313"/>
              <a:chOff x="4391384" y="3650883"/>
              <a:chExt cx="581313" cy="581313"/>
            </a:xfrm>
          </p:grpSpPr>
          <p:sp>
            <p:nvSpPr>
              <p:cNvPr id="232" name="Freeform: Shape 231">
                <a:extLst>
                  <a:ext uri="{FF2B5EF4-FFF2-40B4-BE49-F238E27FC236}">
                    <a16:creationId xmlns:a16="http://schemas.microsoft.com/office/drawing/2014/main" id="{5EF7B122-A8A1-03AD-A94E-BAAAEDB8A7EF}"/>
                  </a:ext>
                </a:extLst>
              </p:cNvPr>
              <p:cNvSpPr/>
              <p:nvPr/>
            </p:nvSpPr>
            <p:spPr>
              <a:xfrm>
                <a:off x="4391384" y="3650883"/>
                <a:ext cx="581313" cy="581313"/>
              </a:xfrm>
              <a:custGeom>
                <a:avLst/>
                <a:gdLst>
                  <a:gd name="connsiteX0" fmla="*/ 581314 w 581313"/>
                  <a:gd name="connsiteY0" fmla="*/ 290657 h 581313"/>
                  <a:gd name="connsiteX1" fmla="*/ 290657 w 581313"/>
                  <a:gd name="connsiteY1" fmla="*/ 581314 h 581313"/>
                  <a:gd name="connsiteX2" fmla="*/ 0 w 581313"/>
                  <a:gd name="connsiteY2" fmla="*/ 290657 h 581313"/>
                  <a:gd name="connsiteX3" fmla="*/ 290657 w 581313"/>
                  <a:gd name="connsiteY3" fmla="*/ 0 h 581313"/>
                  <a:gd name="connsiteX4" fmla="*/ 581314 w 581313"/>
                  <a:gd name="connsiteY4" fmla="*/ 290657 h 581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313" h="581313">
                    <a:moveTo>
                      <a:pt x="581314" y="290657"/>
                    </a:moveTo>
                    <a:cubicBezTo>
                      <a:pt x="581314" y="451171"/>
                      <a:pt x="451171" y="581314"/>
                      <a:pt x="290657" y="581314"/>
                    </a:cubicBezTo>
                    <a:cubicBezTo>
                      <a:pt x="130143" y="581314"/>
                      <a:pt x="0" y="451171"/>
                      <a:pt x="0" y="290657"/>
                    </a:cubicBezTo>
                    <a:cubicBezTo>
                      <a:pt x="0" y="130143"/>
                      <a:pt x="130143" y="0"/>
                      <a:pt x="290657" y="0"/>
                    </a:cubicBezTo>
                    <a:cubicBezTo>
                      <a:pt x="451171" y="0"/>
                      <a:pt x="581314" y="130143"/>
                      <a:pt x="581314" y="290657"/>
                    </a:cubicBezTo>
                  </a:path>
                </a:pathLst>
              </a:custGeom>
              <a:solidFill>
                <a:srgbClr val="8DC63F"/>
              </a:solidFill>
              <a:ln w="1371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2724948-C63C-4CB6-ECC3-53A2574747E2}"/>
                  </a:ext>
                </a:extLst>
              </p:cNvPr>
              <p:cNvSpPr/>
              <p:nvPr/>
            </p:nvSpPr>
            <p:spPr>
              <a:xfrm>
                <a:off x="4427252" y="3888710"/>
                <a:ext cx="111454" cy="71657"/>
              </a:xfrm>
              <a:custGeom>
                <a:avLst/>
                <a:gdLst>
                  <a:gd name="connsiteX0" fmla="*/ 56071 w 111454"/>
                  <a:gd name="connsiteY0" fmla="*/ 71658 h 71657"/>
                  <a:gd name="connsiteX1" fmla="*/ 87541 w 111454"/>
                  <a:gd name="connsiteY1" fmla="*/ 67260 h 71657"/>
                  <a:gd name="connsiteX2" fmla="*/ 91389 w 111454"/>
                  <a:gd name="connsiteY2" fmla="*/ 45959 h 71657"/>
                  <a:gd name="connsiteX3" fmla="*/ 92076 w 111454"/>
                  <a:gd name="connsiteY3" fmla="*/ 45409 h 71657"/>
                  <a:gd name="connsiteX4" fmla="*/ 92763 w 111454"/>
                  <a:gd name="connsiteY4" fmla="*/ 46096 h 71657"/>
                  <a:gd name="connsiteX5" fmla="*/ 92763 w 111454"/>
                  <a:gd name="connsiteY5" fmla="*/ 65611 h 71657"/>
                  <a:gd name="connsiteX6" fmla="*/ 111454 w 111454"/>
                  <a:gd name="connsiteY6" fmla="*/ 56953 h 71657"/>
                  <a:gd name="connsiteX7" fmla="*/ 111454 w 111454"/>
                  <a:gd name="connsiteY7" fmla="*/ 32216 h 71657"/>
                  <a:gd name="connsiteX8" fmla="*/ 55796 w 111454"/>
                  <a:gd name="connsiteY8" fmla="*/ 58 h 71657"/>
                  <a:gd name="connsiteX9" fmla="*/ 55658 w 111454"/>
                  <a:gd name="connsiteY9" fmla="*/ 58 h 71657"/>
                  <a:gd name="connsiteX10" fmla="*/ 1 w 111454"/>
                  <a:gd name="connsiteY10" fmla="*/ 32216 h 71657"/>
                  <a:gd name="connsiteX11" fmla="*/ 1 w 111454"/>
                  <a:gd name="connsiteY11" fmla="*/ 56953 h 71657"/>
                  <a:gd name="connsiteX12" fmla="*/ 18553 w 111454"/>
                  <a:gd name="connsiteY12" fmla="*/ 65611 h 71657"/>
                  <a:gd name="connsiteX13" fmla="*/ 18553 w 111454"/>
                  <a:gd name="connsiteY13" fmla="*/ 46096 h 71657"/>
                  <a:gd name="connsiteX14" fmla="*/ 19240 w 111454"/>
                  <a:gd name="connsiteY14" fmla="*/ 45409 h 71657"/>
                  <a:gd name="connsiteX15" fmla="*/ 19928 w 111454"/>
                  <a:gd name="connsiteY15" fmla="*/ 45959 h 71657"/>
                  <a:gd name="connsiteX16" fmla="*/ 23775 w 111454"/>
                  <a:gd name="connsiteY16" fmla="*/ 67260 h 71657"/>
                  <a:gd name="connsiteX17" fmla="*/ 55246 w 111454"/>
                  <a:gd name="connsiteY17" fmla="*/ 71658 h 71657"/>
                  <a:gd name="connsiteX18" fmla="*/ 56071 w 111454"/>
                  <a:gd name="connsiteY18" fmla="*/ 71658 h 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454" h="71657">
                    <a:moveTo>
                      <a:pt x="56071" y="71658"/>
                    </a:moveTo>
                    <a:cubicBezTo>
                      <a:pt x="68302" y="71658"/>
                      <a:pt x="79021" y="69734"/>
                      <a:pt x="87541" y="67260"/>
                    </a:cubicBezTo>
                    <a:cubicBezTo>
                      <a:pt x="87541" y="67260"/>
                      <a:pt x="89190" y="62587"/>
                      <a:pt x="91389" y="45959"/>
                    </a:cubicBezTo>
                    <a:cubicBezTo>
                      <a:pt x="91389" y="45959"/>
                      <a:pt x="91389" y="45272"/>
                      <a:pt x="92076" y="45409"/>
                    </a:cubicBezTo>
                    <a:cubicBezTo>
                      <a:pt x="92901" y="45547"/>
                      <a:pt x="92763" y="46096"/>
                      <a:pt x="92763" y="46096"/>
                    </a:cubicBezTo>
                    <a:lnTo>
                      <a:pt x="92763" y="65611"/>
                    </a:lnTo>
                    <a:cubicBezTo>
                      <a:pt x="104582" y="61625"/>
                      <a:pt x="111454" y="56953"/>
                      <a:pt x="111454" y="56953"/>
                    </a:cubicBezTo>
                    <a:lnTo>
                      <a:pt x="111454" y="32216"/>
                    </a:lnTo>
                    <a:cubicBezTo>
                      <a:pt x="111454" y="32216"/>
                      <a:pt x="112278" y="-1591"/>
                      <a:pt x="55796" y="58"/>
                    </a:cubicBezTo>
                    <a:lnTo>
                      <a:pt x="55658" y="58"/>
                    </a:lnTo>
                    <a:cubicBezTo>
                      <a:pt x="-824" y="-1591"/>
                      <a:pt x="1" y="32216"/>
                      <a:pt x="1" y="32216"/>
                    </a:cubicBezTo>
                    <a:lnTo>
                      <a:pt x="1" y="56953"/>
                    </a:lnTo>
                    <a:cubicBezTo>
                      <a:pt x="1" y="56953"/>
                      <a:pt x="6735" y="61488"/>
                      <a:pt x="18553" y="65611"/>
                    </a:cubicBezTo>
                    <a:lnTo>
                      <a:pt x="18553" y="46096"/>
                    </a:lnTo>
                    <a:cubicBezTo>
                      <a:pt x="18553" y="46096"/>
                      <a:pt x="18553" y="45547"/>
                      <a:pt x="19240" y="45409"/>
                    </a:cubicBezTo>
                    <a:cubicBezTo>
                      <a:pt x="19790" y="45409"/>
                      <a:pt x="19928" y="45959"/>
                      <a:pt x="19928" y="45959"/>
                    </a:cubicBezTo>
                    <a:cubicBezTo>
                      <a:pt x="22126" y="62587"/>
                      <a:pt x="23775" y="67260"/>
                      <a:pt x="23775" y="67260"/>
                    </a:cubicBezTo>
                    <a:cubicBezTo>
                      <a:pt x="32433" y="69734"/>
                      <a:pt x="43015" y="71658"/>
                      <a:pt x="55246" y="71658"/>
                    </a:cubicBezTo>
                    <a:lnTo>
                      <a:pt x="56071" y="71658"/>
                    </a:lnTo>
                    <a:close/>
                  </a:path>
                </a:pathLst>
              </a:custGeom>
              <a:solidFill>
                <a:srgbClr val="FFFFFF"/>
              </a:solidFill>
              <a:ln w="1371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C7517E02-DBF2-E1EF-8F6F-8664B1E7C068}"/>
                  </a:ext>
                </a:extLst>
              </p:cNvPr>
              <p:cNvSpPr/>
              <p:nvPr/>
            </p:nvSpPr>
            <p:spPr>
              <a:xfrm>
                <a:off x="4427252" y="3888710"/>
                <a:ext cx="111454" cy="71657"/>
              </a:xfrm>
              <a:custGeom>
                <a:avLst/>
                <a:gdLst>
                  <a:gd name="connsiteX0" fmla="*/ 56071 w 111454"/>
                  <a:gd name="connsiteY0" fmla="*/ 71658 h 71657"/>
                  <a:gd name="connsiteX1" fmla="*/ 87541 w 111454"/>
                  <a:gd name="connsiteY1" fmla="*/ 67260 h 71657"/>
                  <a:gd name="connsiteX2" fmla="*/ 91389 w 111454"/>
                  <a:gd name="connsiteY2" fmla="*/ 45959 h 71657"/>
                  <a:gd name="connsiteX3" fmla="*/ 92076 w 111454"/>
                  <a:gd name="connsiteY3" fmla="*/ 45409 h 71657"/>
                  <a:gd name="connsiteX4" fmla="*/ 92763 w 111454"/>
                  <a:gd name="connsiteY4" fmla="*/ 46096 h 71657"/>
                  <a:gd name="connsiteX5" fmla="*/ 92763 w 111454"/>
                  <a:gd name="connsiteY5" fmla="*/ 65611 h 71657"/>
                  <a:gd name="connsiteX6" fmla="*/ 111454 w 111454"/>
                  <a:gd name="connsiteY6" fmla="*/ 56953 h 71657"/>
                  <a:gd name="connsiteX7" fmla="*/ 111454 w 111454"/>
                  <a:gd name="connsiteY7" fmla="*/ 32216 h 71657"/>
                  <a:gd name="connsiteX8" fmla="*/ 55796 w 111454"/>
                  <a:gd name="connsiteY8" fmla="*/ 58 h 71657"/>
                  <a:gd name="connsiteX9" fmla="*/ 55658 w 111454"/>
                  <a:gd name="connsiteY9" fmla="*/ 58 h 71657"/>
                  <a:gd name="connsiteX10" fmla="*/ 1 w 111454"/>
                  <a:gd name="connsiteY10" fmla="*/ 32216 h 71657"/>
                  <a:gd name="connsiteX11" fmla="*/ 1 w 111454"/>
                  <a:gd name="connsiteY11" fmla="*/ 56953 h 71657"/>
                  <a:gd name="connsiteX12" fmla="*/ 18553 w 111454"/>
                  <a:gd name="connsiteY12" fmla="*/ 65611 h 71657"/>
                  <a:gd name="connsiteX13" fmla="*/ 18553 w 111454"/>
                  <a:gd name="connsiteY13" fmla="*/ 46096 h 71657"/>
                  <a:gd name="connsiteX14" fmla="*/ 19240 w 111454"/>
                  <a:gd name="connsiteY14" fmla="*/ 45409 h 71657"/>
                  <a:gd name="connsiteX15" fmla="*/ 19928 w 111454"/>
                  <a:gd name="connsiteY15" fmla="*/ 45959 h 71657"/>
                  <a:gd name="connsiteX16" fmla="*/ 23775 w 111454"/>
                  <a:gd name="connsiteY16" fmla="*/ 67260 h 71657"/>
                  <a:gd name="connsiteX17" fmla="*/ 55246 w 111454"/>
                  <a:gd name="connsiteY17" fmla="*/ 71658 h 71657"/>
                  <a:gd name="connsiteX18" fmla="*/ 56071 w 111454"/>
                  <a:gd name="connsiteY18" fmla="*/ 71658 h 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454" h="71657">
                    <a:moveTo>
                      <a:pt x="56071" y="71658"/>
                    </a:moveTo>
                    <a:cubicBezTo>
                      <a:pt x="68302" y="71658"/>
                      <a:pt x="79021" y="69734"/>
                      <a:pt x="87541" y="67260"/>
                    </a:cubicBezTo>
                    <a:cubicBezTo>
                      <a:pt x="87541" y="67260"/>
                      <a:pt x="89190" y="62587"/>
                      <a:pt x="91389" y="45959"/>
                    </a:cubicBezTo>
                    <a:cubicBezTo>
                      <a:pt x="91389" y="45959"/>
                      <a:pt x="91389" y="45272"/>
                      <a:pt x="92076" y="45409"/>
                    </a:cubicBezTo>
                    <a:cubicBezTo>
                      <a:pt x="92901" y="45547"/>
                      <a:pt x="92763" y="46096"/>
                      <a:pt x="92763" y="46096"/>
                    </a:cubicBezTo>
                    <a:lnTo>
                      <a:pt x="92763" y="65611"/>
                    </a:lnTo>
                    <a:cubicBezTo>
                      <a:pt x="104582" y="61625"/>
                      <a:pt x="111454" y="56953"/>
                      <a:pt x="111454" y="56953"/>
                    </a:cubicBezTo>
                    <a:lnTo>
                      <a:pt x="111454" y="32216"/>
                    </a:lnTo>
                    <a:cubicBezTo>
                      <a:pt x="111454" y="32216"/>
                      <a:pt x="112278" y="-1591"/>
                      <a:pt x="55796" y="58"/>
                    </a:cubicBezTo>
                    <a:lnTo>
                      <a:pt x="55658" y="58"/>
                    </a:lnTo>
                    <a:cubicBezTo>
                      <a:pt x="-824" y="-1591"/>
                      <a:pt x="1" y="32216"/>
                      <a:pt x="1" y="32216"/>
                    </a:cubicBezTo>
                    <a:lnTo>
                      <a:pt x="1" y="56953"/>
                    </a:lnTo>
                    <a:cubicBezTo>
                      <a:pt x="1" y="56953"/>
                      <a:pt x="6735" y="61488"/>
                      <a:pt x="18553" y="65611"/>
                    </a:cubicBezTo>
                    <a:lnTo>
                      <a:pt x="18553" y="46096"/>
                    </a:lnTo>
                    <a:cubicBezTo>
                      <a:pt x="18553" y="46096"/>
                      <a:pt x="18553" y="45547"/>
                      <a:pt x="19240" y="45409"/>
                    </a:cubicBezTo>
                    <a:cubicBezTo>
                      <a:pt x="19790" y="45409"/>
                      <a:pt x="19928" y="45959"/>
                      <a:pt x="19928" y="45959"/>
                    </a:cubicBezTo>
                    <a:cubicBezTo>
                      <a:pt x="22126" y="62587"/>
                      <a:pt x="23775" y="67260"/>
                      <a:pt x="23775" y="67260"/>
                    </a:cubicBezTo>
                    <a:cubicBezTo>
                      <a:pt x="32433" y="69734"/>
                      <a:pt x="43015" y="71658"/>
                      <a:pt x="55246" y="71658"/>
                    </a:cubicBezTo>
                    <a:lnTo>
                      <a:pt x="56071" y="71658"/>
                    </a:lnTo>
                    <a:close/>
                  </a:path>
                </a:pathLst>
              </a:custGeom>
              <a:noFill/>
              <a:ln w="16360" cap="flat">
                <a:solidFill>
                  <a:srgbClr val="8DC63F"/>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24C81D8-F22C-66FD-F5CC-09351FA8D7BA}"/>
                  </a:ext>
                </a:extLst>
              </p:cNvPr>
              <p:cNvSpPr/>
              <p:nvPr/>
            </p:nvSpPr>
            <p:spPr>
              <a:xfrm>
                <a:off x="4825926" y="3888710"/>
                <a:ext cx="111316" cy="71657"/>
              </a:xfrm>
              <a:custGeom>
                <a:avLst/>
                <a:gdLst>
                  <a:gd name="connsiteX0" fmla="*/ 56071 w 111316"/>
                  <a:gd name="connsiteY0" fmla="*/ 71658 h 71657"/>
                  <a:gd name="connsiteX1" fmla="*/ 87541 w 111316"/>
                  <a:gd name="connsiteY1" fmla="*/ 67260 h 71657"/>
                  <a:gd name="connsiteX2" fmla="*/ 91389 w 111316"/>
                  <a:gd name="connsiteY2" fmla="*/ 45959 h 71657"/>
                  <a:gd name="connsiteX3" fmla="*/ 92076 w 111316"/>
                  <a:gd name="connsiteY3" fmla="*/ 45409 h 71657"/>
                  <a:gd name="connsiteX4" fmla="*/ 92763 w 111316"/>
                  <a:gd name="connsiteY4" fmla="*/ 46096 h 71657"/>
                  <a:gd name="connsiteX5" fmla="*/ 92763 w 111316"/>
                  <a:gd name="connsiteY5" fmla="*/ 65611 h 71657"/>
                  <a:gd name="connsiteX6" fmla="*/ 111316 w 111316"/>
                  <a:gd name="connsiteY6" fmla="*/ 56953 h 71657"/>
                  <a:gd name="connsiteX7" fmla="*/ 111316 w 111316"/>
                  <a:gd name="connsiteY7" fmla="*/ 32216 h 71657"/>
                  <a:gd name="connsiteX8" fmla="*/ 55658 w 111316"/>
                  <a:gd name="connsiteY8" fmla="*/ 58 h 71657"/>
                  <a:gd name="connsiteX9" fmla="*/ 55658 w 111316"/>
                  <a:gd name="connsiteY9" fmla="*/ 58 h 71657"/>
                  <a:gd name="connsiteX10" fmla="*/ 1 w 111316"/>
                  <a:gd name="connsiteY10" fmla="*/ 32216 h 71657"/>
                  <a:gd name="connsiteX11" fmla="*/ 1 w 111316"/>
                  <a:gd name="connsiteY11" fmla="*/ 56953 h 71657"/>
                  <a:gd name="connsiteX12" fmla="*/ 18553 w 111316"/>
                  <a:gd name="connsiteY12" fmla="*/ 65611 h 71657"/>
                  <a:gd name="connsiteX13" fmla="*/ 18553 w 111316"/>
                  <a:gd name="connsiteY13" fmla="*/ 46096 h 71657"/>
                  <a:gd name="connsiteX14" fmla="*/ 19240 w 111316"/>
                  <a:gd name="connsiteY14" fmla="*/ 45409 h 71657"/>
                  <a:gd name="connsiteX15" fmla="*/ 19927 w 111316"/>
                  <a:gd name="connsiteY15" fmla="*/ 45959 h 71657"/>
                  <a:gd name="connsiteX16" fmla="*/ 23775 w 111316"/>
                  <a:gd name="connsiteY16" fmla="*/ 67260 h 71657"/>
                  <a:gd name="connsiteX17" fmla="*/ 55246 w 111316"/>
                  <a:gd name="connsiteY17" fmla="*/ 71658 h 71657"/>
                  <a:gd name="connsiteX18" fmla="*/ 56071 w 111316"/>
                  <a:gd name="connsiteY18" fmla="*/ 71658 h 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316" h="71657">
                    <a:moveTo>
                      <a:pt x="56071" y="71658"/>
                    </a:moveTo>
                    <a:cubicBezTo>
                      <a:pt x="68302" y="71658"/>
                      <a:pt x="79021" y="69734"/>
                      <a:pt x="87541" y="67260"/>
                    </a:cubicBezTo>
                    <a:cubicBezTo>
                      <a:pt x="87541" y="67260"/>
                      <a:pt x="89190" y="62587"/>
                      <a:pt x="91389" y="45959"/>
                    </a:cubicBezTo>
                    <a:cubicBezTo>
                      <a:pt x="91389" y="45959"/>
                      <a:pt x="91389" y="45272"/>
                      <a:pt x="92076" y="45409"/>
                    </a:cubicBezTo>
                    <a:cubicBezTo>
                      <a:pt x="92901" y="45547"/>
                      <a:pt x="92763" y="46096"/>
                      <a:pt x="92763" y="46096"/>
                    </a:cubicBezTo>
                    <a:lnTo>
                      <a:pt x="92763" y="65611"/>
                    </a:lnTo>
                    <a:cubicBezTo>
                      <a:pt x="104582" y="61625"/>
                      <a:pt x="111316" y="56953"/>
                      <a:pt x="111316" y="56953"/>
                    </a:cubicBezTo>
                    <a:lnTo>
                      <a:pt x="111316" y="32216"/>
                    </a:lnTo>
                    <a:cubicBezTo>
                      <a:pt x="111316" y="32216"/>
                      <a:pt x="112141" y="-1591"/>
                      <a:pt x="55658" y="58"/>
                    </a:cubicBezTo>
                    <a:lnTo>
                      <a:pt x="55658" y="58"/>
                    </a:lnTo>
                    <a:cubicBezTo>
                      <a:pt x="-824" y="-1591"/>
                      <a:pt x="1" y="32216"/>
                      <a:pt x="1" y="32216"/>
                    </a:cubicBezTo>
                    <a:lnTo>
                      <a:pt x="1" y="56953"/>
                    </a:lnTo>
                    <a:cubicBezTo>
                      <a:pt x="1" y="56953"/>
                      <a:pt x="6735" y="61488"/>
                      <a:pt x="18553" y="65611"/>
                    </a:cubicBezTo>
                    <a:lnTo>
                      <a:pt x="18553" y="46096"/>
                    </a:lnTo>
                    <a:cubicBezTo>
                      <a:pt x="18553" y="46096"/>
                      <a:pt x="18553" y="45547"/>
                      <a:pt x="19240" y="45409"/>
                    </a:cubicBezTo>
                    <a:cubicBezTo>
                      <a:pt x="19790" y="45409"/>
                      <a:pt x="19927" y="45959"/>
                      <a:pt x="19927" y="45959"/>
                    </a:cubicBezTo>
                    <a:cubicBezTo>
                      <a:pt x="22126" y="62587"/>
                      <a:pt x="23775" y="67260"/>
                      <a:pt x="23775" y="67260"/>
                    </a:cubicBezTo>
                    <a:cubicBezTo>
                      <a:pt x="32433" y="69734"/>
                      <a:pt x="43015" y="71658"/>
                      <a:pt x="55246" y="71658"/>
                    </a:cubicBezTo>
                    <a:lnTo>
                      <a:pt x="56071" y="71658"/>
                    </a:lnTo>
                    <a:close/>
                  </a:path>
                </a:pathLst>
              </a:custGeom>
              <a:solidFill>
                <a:srgbClr val="FFFFFF"/>
              </a:solidFill>
              <a:ln w="1371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CD0DE022-A99F-0B3C-1006-51FE1C10C9D5}"/>
                  </a:ext>
                </a:extLst>
              </p:cNvPr>
              <p:cNvSpPr/>
              <p:nvPr/>
            </p:nvSpPr>
            <p:spPr>
              <a:xfrm>
                <a:off x="4825926" y="3888710"/>
                <a:ext cx="111316" cy="71657"/>
              </a:xfrm>
              <a:custGeom>
                <a:avLst/>
                <a:gdLst>
                  <a:gd name="connsiteX0" fmla="*/ 56071 w 111316"/>
                  <a:gd name="connsiteY0" fmla="*/ 71658 h 71657"/>
                  <a:gd name="connsiteX1" fmla="*/ 87541 w 111316"/>
                  <a:gd name="connsiteY1" fmla="*/ 67260 h 71657"/>
                  <a:gd name="connsiteX2" fmla="*/ 91389 w 111316"/>
                  <a:gd name="connsiteY2" fmla="*/ 45959 h 71657"/>
                  <a:gd name="connsiteX3" fmla="*/ 92076 w 111316"/>
                  <a:gd name="connsiteY3" fmla="*/ 45409 h 71657"/>
                  <a:gd name="connsiteX4" fmla="*/ 92763 w 111316"/>
                  <a:gd name="connsiteY4" fmla="*/ 46096 h 71657"/>
                  <a:gd name="connsiteX5" fmla="*/ 92763 w 111316"/>
                  <a:gd name="connsiteY5" fmla="*/ 65611 h 71657"/>
                  <a:gd name="connsiteX6" fmla="*/ 111316 w 111316"/>
                  <a:gd name="connsiteY6" fmla="*/ 56953 h 71657"/>
                  <a:gd name="connsiteX7" fmla="*/ 111316 w 111316"/>
                  <a:gd name="connsiteY7" fmla="*/ 32216 h 71657"/>
                  <a:gd name="connsiteX8" fmla="*/ 55658 w 111316"/>
                  <a:gd name="connsiteY8" fmla="*/ 58 h 71657"/>
                  <a:gd name="connsiteX9" fmla="*/ 55658 w 111316"/>
                  <a:gd name="connsiteY9" fmla="*/ 58 h 71657"/>
                  <a:gd name="connsiteX10" fmla="*/ 1 w 111316"/>
                  <a:gd name="connsiteY10" fmla="*/ 32216 h 71657"/>
                  <a:gd name="connsiteX11" fmla="*/ 1 w 111316"/>
                  <a:gd name="connsiteY11" fmla="*/ 56953 h 71657"/>
                  <a:gd name="connsiteX12" fmla="*/ 18553 w 111316"/>
                  <a:gd name="connsiteY12" fmla="*/ 65611 h 71657"/>
                  <a:gd name="connsiteX13" fmla="*/ 18553 w 111316"/>
                  <a:gd name="connsiteY13" fmla="*/ 46096 h 71657"/>
                  <a:gd name="connsiteX14" fmla="*/ 19240 w 111316"/>
                  <a:gd name="connsiteY14" fmla="*/ 45409 h 71657"/>
                  <a:gd name="connsiteX15" fmla="*/ 19927 w 111316"/>
                  <a:gd name="connsiteY15" fmla="*/ 45959 h 71657"/>
                  <a:gd name="connsiteX16" fmla="*/ 23775 w 111316"/>
                  <a:gd name="connsiteY16" fmla="*/ 67260 h 71657"/>
                  <a:gd name="connsiteX17" fmla="*/ 55246 w 111316"/>
                  <a:gd name="connsiteY17" fmla="*/ 71658 h 71657"/>
                  <a:gd name="connsiteX18" fmla="*/ 56071 w 111316"/>
                  <a:gd name="connsiteY18" fmla="*/ 71658 h 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316" h="71657">
                    <a:moveTo>
                      <a:pt x="56071" y="71658"/>
                    </a:moveTo>
                    <a:cubicBezTo>
                      <a:pt x="68302" y="71658"/>
                      <a:pt x="79021" y="69734"/>
                      <a:pt x="87541" y="67260"/>
                    </a:cubicBezTo>
                    <a:cubicBezTo>
                      <a:pt x="87541" y="67260"/>
                      <a:pt x="89190" y="62587"/>
                      <a:pt x="91389" y="45959"/>
                    </a:cubicBezTo>
                    <a:cubicBezTo>
                      <a:pt x="91389" y="45959"/>
                      <a:pt x="91389" y="45272"/>
                      <a:pt x="92076" y="45409"/>
                    </a:cubicBezTo>
                    <a:cubicBezTo>
                      <a:pt x="92901" y="45547"/>
                      <a:pt x="92763" y="46096"/>
                      <a:pt x="92763" y="46096"/>
                    </a:cubicBezTo>
                    <a:lnTo>
                      <a:pt x="92763" y="65611"/>
                    </a:lnTo>
                    <a:cubicBezTo>
                      <a:pt x="104582" y="61625"/>
                      <a:pt x="111316" y="56953"/>
                      <a:pt x="111316" y="56953"/>
                    </a:cubicBezTo>
                    <a:lnTo>
                      <a:pt x="111316" y="32216"/>
                    </a:lnTo>
                    <a:cubicBezTo>
                      <a:pt x="111316" y="32216"/>
                      <a:pt x="112141" y="-1591"/>
                      <a:pt x="55658" y="58"/>
                    </a:cubicBezTo>
                    <a:lnTo>
                      <a:pt x="55658" y="58"/>
                    </a:lnTo>
                    <a:cubicBezTo>
                      <a:pt x="-824" y="-1591"/>
                      <a:pt x="1" y="32216"/>
                      <a:pt x="1" y="32216"/>
                    </a:cubicBezTo>
                    <a:lnTo>
                      <a:pt x="1" y="56953"/>
                    </a:lnTo>
                    <a:cubicBezTo>
                      <a:pt x="1" y="56953"/>
                      <a:pt x="6735" y="61488"/>
                      <a:pt x="18553" y="65611"/>
                    </a:cubicBezTo>
                    <a:lnTo>
                      <a:pt x="18553" y="46096"/>
                    </a:lnTo>
                    <a:cubicBezTo>
                      <a:pt x="18553" y="46096"/>
                      <a:pt x="18553" y="45547"/>
                      <a:pt x="19240" y="45409"/>
                    </a:cubicBezTo>
                    <a:cubicBezTo>
                      <a:pt x="19790" y="45409"/>
                      <a:pt x="19927" y="45959"/>
                      <a:pt x="19927" y="45959"/>
                    </a:cubicBezTo>
                    <a:cubicBezTo>
                      <a:pt x="22126" y="62587"/>
                      <a:pt x="23775" y="67260"/>
                      <a:pt x="23775" y="67260"/>
                    </a:cubicBezTo>
                    <a:cubicBezTo>
                      <a:pt x="32433" y="69734"/>
                      <a:pt x="43015" y="71658"/>
                      <a:pt x="55246" y="71658"/>
                    </a:cubicBezTo>
                    <a:lnTo>
                      <a:pt x="56071" y="71658"/>
                    </a:lnTo>
                    <a:close/>
                  </a:path>
                </a:pathLst>
              </a:custGeom>
              <a:noFill/>
              <a:ln w="16360" cap="flat">
                <a:solidFill>
                  <a:srgbClr val="8DC63F"/>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A513DFE-FC72-B50E-940B-71E5BB26B1FA}"/>
                  </a:ext>
                </a:extLst>
              </p:cNvPr>
              <p:cNvSpPr/>
              <p:nvPr/>
            </p:nvSpPr>
            <p:spPr>
              <a:xfrm>
                <a:off x="4427252" y="3888710"/>
                <a:ext cx="111454" cy="71657"/>
              </a:xfrm>
              <a:custGeom>
                <a:avLst/>
                <a:gdLst>
                  <a:gd name="connsiteX0" fmla="*/ 56071 w 111454"/>
                  <a:gd name="connsiteY0" fmla="*/ 71658 h 71657"/>
                  <a:gd name="connsiteX1" fmla="*/ 87541 w 111454"/>
                  <a:gd name="connsiteY1" fmla="*/ 67260 h 71657"/>
                  <a:gd name="connsiteX2" fmla="*/ 91389 w 111454"/>
                  <a:gd name="connsiteY2" fmla="*/ 45959 h 71657"/>
                  <a:gd name="connsiteX3" fmla="*/ 92076 w 111454"/>
                  <a:gd name="connsiteY3" fmla="*/ 45409 h 71657"/>
                  <a:gd name="connsiteX4" fmla="*/ 92763 w 111454"/>
                  <a:gd name="connsiteY4" fmla="*/ 46096 h 71657"/>
                  <a:gd name="connsiteX5" fmla="*/ 92763 w 111454"/>
                  <a:gd name="connsiteY5" fmla="*/ 65611 h 71657"/>
                  <a:gd name="connsiteX6" fmla="*/ 111454 w 111454"/>
                  <a:gd name="connsiteY6" fmla="*/ 56953 h 71657"/>
                  <a:gd name="connsiteX7" fmla="*/ 111454 w 111454"/>
                  <a:gd name="connsiteY7" fmla="*/ 32216 h 71657"/>
                  <a:gd name="connsiteX8" fmla="*/ 55796 w 111454"/>
                  <a:gd name="connsiteY8" fmla="*/ 58 h 71657"/>
                  <a:gd name="connsiteX9" fmla="*/ 55658 w 111454"/>
                  <a:gd name="connsiteY9" fmla="*/ 58 h 71657"/>
                  <a:gd name="connsiteX10" fmla="*/ 1 w 111454"/>
                  <a:gd name="connsiteY10" fmla="*/ 32216 h 71657"/>
                  <a:gd name="connsiteX11" fmla="*/ 1 w 111454"/>
                  <a:gd name="connsiteY11" fmla="*/ 56953 h 71657"/>
                  <a:gd name="connsiteX12" fmla="*/ 16492 w 111454"/>
                  <a:gd name="connsiteY12" fmla="*/ 64786 h 71657"/>
                  <a:gd name="connsiteX13" fmla="*/ 16492 w 111454"/>
                  <a:gd name="connsiteY13" fmla="*/ 45272 h 71657"/>
                  <a:gd name="connsiteX14" fmla="*/ 19378 w 111454"/>
                  <a:gd name="connsiteY14" fmla="*/ 45409 h 71657"/>
                  <a:gd name="connsiteX15" fmla="*/ 20065 w 111454"/>
                  <a:gd name="connsiteY15" fmla="*/ 45959 h 71657"/>
                  <a:gd name="connsiteX16" fmla="*/ 23913 w 111454"/>
                  <a:gd name="connsiteY16" fmla="*/ 67260 h 71657"/>
                  <a:gd name="connsiteX17" fmla="*/ 55383 w 111454"/>
                  <a:gd name="connsiteY17" fmla="*/ 71658 h 71657"/>
                  <a:gd name="connsiteX18" fmla="*/ 56071 w 111454"/>
                  <a:gd name="connsiteY18" fmla="*/ 71658 h 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454" h="71657">
                    <a:moveTo>
                      <a:pt x="56071" y="71658"/>
                    </a:moveTo>
                    <a:cubicBezTo>
                      <a:pt x="68302" y="71658"/>
                      <a:pt x="79021" y="69734"/>
                      <a:pt x="87541" y="67260"/>
                    </a:cubicBezTo>
                    <a:cubicBezTo>
                      <a:pt x="87541" y="67260"/>
                      <a:pt x="89190" y="62587"/>
                      <a:pt x="91389" y="45959"/>
                    </a:cubicBezTo>
                    <a:cubicBezTo>
                      <a:pt x="91389" y="45959"/>
                      <a:pt x="91389" y="45272"/>
                      <a:pt x="92076" y="45409"/>
                    </a:cubicBezTo>
                    <a:cubicBezTo>
                      <a:pt x="92901" y="45547"/>
                      <a:pt x="92763" y="46096"/>
                      <a:pt x="92763" y="46096"/>
                    </a:cubicBezTo>
                    <a:lnTo>
                      <a:pt x="92763" y="65611"/>
                    </a:lnTo>
                    <a:cubicBezTo>
                      <a:pt x="104582" y="61625"/>
                      <a:pt x="111454" y="56953"/>
                      <a:pt x="111454" y="56953"/>
                    </a:cubicBezTo>
                    <a:lnTo>
                      <a:pt x="111454" y="32216"/>
                    </a:lnTo>
                    <a:cubicBezTo>
                      <a:pt x="111454" y="32216"/>
                      <a:pt x="112278" y="-1591"/>
                      <a:pt x="55796" y="58"/>
                    </a:cubicBezTo>
                    <a:lnTo>
                      <a:pt x="55658" y="58"/>
                    </a:lnTo>
                    <a:cubicBezTo>
                      <a:pt x="-824" y="-1591"/>
                      <a:pt x="1" y="32216"/>
                      <a:pt x="1" y="32216"/>
                    </a:cubicBezTo>
                    <a:lnTo>
                      <a:pt x="1" y="56953"/>
                    </a:lnTo>
                    <a:cubicBezTo>
                      <a:pt x="1" y="56953"/>
                      <a:pt x="4673" y="60663"/>
                      <a:pt x="16492" y="64786"/>
                    </a:cubicBezTo>
                    <a:lnTo>
                      <a:pt x="16492" y="45272"/>
                    </a:lnTo>
                    <a:cubicBezTo>
                      <a:pt x="16492" y="45272"/>
                      <a:pt x="18553" y="45547"/>
                      <a:pt x="19378" y="45409"/>
                    </a:cubicBezTo>
                    <a:cubicBezTo>
                      <a:pt x="19928" y="45409"/>
                      <a:pt x="20065" y="45959"/>
                      <a:pt x="20065" y="45959"/>
                    </a:cubicBezTo>
                    <a:cubicBezTo>
                      <a:pt x="22264" y="62587"/>
                      <a:pt x="23913" y="67260"/>
                      <a:pt x="23913" y="67260"/>
                    </a:cubicBezTo>
                    <a:cubicBezTo>
                      <a:pt x="32571" y="69734"/>
                      <a:pt x="43153" y="71658"/>
                      <a:pt x="55383" y="71658"/>
                    </a:cubicBezTo>
                    <a:lnTo>
                      <a:pt x="56071" y="71658"/>
                    </a:lnTo>
                    <a:close/>
                  </a:path>
                </a:pathLst>
              </a:custGeom>
              <a:solidFill>
                <a:srgbClr val="FFFFFF"/>
              </a:solidFill>
              <a:ln w="1371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8475E63-5EB6-5F8B-6441-361640118D84}"/>
                  </a:ext>
                </a:extLst>
              </p:cNvPr>
              <p:cNvSpPr/>
              <p:nvPr/>
            </p:nvSpPr>
            <p:spPr>
              <a:xfrm>
                <a:off x="4825926" y="3888710"/>
                <a:ext cx="111454" cy="71657"/>
              </a:xfrm>
              <a:custGeom>
                <a:avLst/>
                <a:gdLst>
                  <a:gd name="connsiteX0" fmla="*/ 56071 w 111454"/>
                  <a:gd name="connsiteY0" fmla="*/ 71658 h 71657"/>
                  <a:gd name="connsiteX1" fmla="*/ 87541 w 111454"/>
                  <a:gd name="connsiteY1" fmla="*/ 67260 h 71657"/>
                  <a:gd name="connsiteX2" fmla="*/ 91389 w 111454"/>
                  <a:gd name="connsiteY2" fmla="*/ 45959 h 71657"/>
                  <a:gd name="connsiteX3" fmla="*/ 92076 w 111454"/>
                  <a:gd name="connsiteY3" fmla="*/ 45409 h 71657"/>
                  <a:gd name="connsiteX4" fmla="*/ 94550 w 111454"/>
                  <a:gd name="connsiteY4" fmla="*/ 45272 h 71657"/>
                  <a:gd name="connsiteX5" fmla="*/ 94550 w 111454"/>
                  <a:gd name="connsiteY5" fmla="*/ 64786 h 71657"/>
                  <a:gd name="connsiteX6" fmla="*/ 111454 w 111454"/>
                  <a:gd name="connsiteY6" fmla="*/ 56953 h 71657"/>
                  <a:gd name="connsiteX7" fmla="*/ 111454 w 111454"/>
                  <a:gd name="connsiteY7" fmla="*/ 32216 h 71657"/>
                  <a:gd name="connsiteX8" fmla="*/ 55796 w 111454"/>
                  <a:gd name="connsiteY8" fmla="*/ 58 h 71657"/>
                  <a:gd name="connsiteX9" fmla="*/ 55658 w 111454"/>
                  <a:gd name="connsiteY9" fmla="*/ 58 h 71657"/>
                  <a:gd name="connsiteX10" fmla="*/ 1 w 111454"/>
                  <a:gd name="connsiteY10" fmla="*/ 32216 h 71657"/>
                  <a:gd name="connsiteX11" fmla="*/ 1 w 111454"/>
                  <a:gd name="connsiteY11" fmla="*/ 56953 h 71657"/>
                  <a:gd name="connsiteX12" fmla="*/ 18553 w 111454"/>
                  <a:gd name="connsiteY12" fmla="*/ 65611 h 71657"/>
                  <a:gd name="connsiteX13" fmla="*/ 18553 w 111454"/>
                  <a:gd name="connsiteY13" fmla="*/ 46096 h 71657"/>
                  <a:gd name="connsiteX14" fmla="*/ 19240 w 111454"/>
                  <a:gd name="connsiteY14" fmla="*/ 45409 h 71657"/>
                  <a:gd name="connsiteX15" fmla="*/ 19927 w 111454"/>
                  <a:gd name="connsiteY15" fmla="*/ 45959 h 71657"/>
                  <a:gd name="connsiteX16" fmla="*/ 23775 w 111454"/>
                  <a:gd name="connsiteY16" fmla="*/ 67260 h 71657"/>
                  <a:gd name="connsiteX17" fmla="*/ 55246 w 111454"/>
                  <a:gd name="connsiteY17" fmla="*/ 71658 h 71657"/>
                  <a:gd name="connsiteX18" fmla="*/ 56071 w 111454"/>
                  <a:gd name="connsiteY18" fmla="*/ 71658 h 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454" h="71657">
                    <a:moveTo>
                      <a:pt x="56071" y="71658"/>
                    </a:moveTo>
                    <a:cubicBezTo>
                      <a:pt x="68302" y="71658"/>
                      <a:pt x="79021" y="69734"/>
                      <a:pt x="87541" y="67260"/>
                    </a:cubicBezTo>
                    <a:cubicBezTo>
                      <a:pt x="87541" y="67260"/>
                      <a:pt x="89190" y="62587"/>
                      <a:pt x="91389" y="45959"/>
                    </a:cubicBezTo>
                    <a:cubicBezTo>
                      <a:pt x="91389" y="45959"/>
                      <a:pt x="91389" y="45272"/>
                      <a:pt x="92076" y="45409"/>
                    </a:cubicBezTo>
                    <a:cubicBezTo>
                      <a:pt x="92901" y="45547"/>
                      <a:pt x="94550" y="45272"/>
                      <a:pt x="94550" y="45272"/>
                    </a:cubicBezTo>
                    <a:lnTo>
                      <a:pt x="94550" y="64786"/>
                    </a:lnTo>
                    <a:cubicBezTo>
                      <a:pt x="106369" y="60801"/>
                      <a:pt x="111454" y="56953"/>
                      <a:pt x="111454" y="56953"/>
                    </a:cubicBezTo>
                    <a:lnTo>
                      <a:pt x="111454" y="32216"/>
                    </a:lnTo>
                    <a:cubicBezTo>
                      <a:pt x="111454" y="32216"/>
                      <a:pt x="112278" y="-1591"/>
                      <a:pt x="55796" y="58"/>
                    </a:cubicBezTo>
                    <a:lnTo>
                      <a:pt x="55658" y="58"/>
                    </a:lnTo>
                    <a:cubicBezTo>
                      <a:pt x="-824" y="-1591"/>
                      <a:pt x="1" y="32216"/>
                      <a:pt x="1" y="32216"/>
                    </a:cubicBezTo>
                    <a:lnTo>
                      <a:pt x="1" y="56953"/>
                    </a:lnTo>
                    <a:cubicBezTo>
                      <a:pt x="1" y="56953"/>
                      <a:pt x="6735" y="61488"/>
                      <a:pt x="18553" y="65611"/>
                    </a:cubicBezTo>
                    <a:lnTo>
                      <a:pt x="18553" y="46096"/>
                    </a:lnTo>
                    <a:cubicBezTo>
                      <a:pt x="18553" y="46096"/>
                      <a:pt x="18553" y="45547"/>
                      <a:pt x="19240" y="45409"/>
                    </a:cubicBezTo>
                    <a:cubicBezTo>
                      <a:pt x="19790" y="45409"/>
                      <a:pt x="19927" y="45959"/>
                      <a:pt x="19927" y="45959"/>
                    </a:cubicBezTo>
                    <a:cubicBezTo>
                      <a:pt x="22126" y="62587"/>
                      <a:pt x="23775" y="67260"/>
                      <a:pt x="23775" y="67260"/>
                    </a:cubicBezTo>
                    <a:cubicBezTo>
                      <a:pt x="32433" y="69734"/>
                      <a:pt x="43015" y="71658"/>
                      <a:pt x="55246" y="71658"/>
                    </a:cubicBezTo>
                    <a:lnTo>
                      <a:pt x="56071" y="71658"/>
                    </a:lnTo>
                    <a:close/>
                  </a:path>
                </a:pathLst>
              </a:custGeom>
              <a:solidFill>
                <a:srgbClr val="FFFFFF"/>
              </a:solidFill>
              <a:ln w="1371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8A02E392-4AF9-DE6D-F070-3180067A89B8}"/>
                  </a:ext>
                </a:extLst>
              </p:cNvPr>
              <p:cNvSpPr/>
              <p:nvPr/>
            </p:nvSpPr>
            <p:spPr>
              <a:xfrm>
                <a:off x="4453363" y="3829400"/>
                <a:ext cx="58543" cy="58543"/>
              </a:xfrm>
              <a:custGeom>
                <a:avLst/>
                <a:gdLst>
                  <a:gd name="connsiteX0" fmla="*/ 58544 w 58543"/>
                  <a:gd name="connsiteY0" fmla="*/ 29272 h 58543"/>
                  <a:gd name="connsiteX1" fmla="*/ 29272 w 58543"/>
                  <a:gd name="connsiteY1" fmla="*/ 58544 h 58543"/>
                  <a:gd name="connsiteX2" fmla="*/ 0 w 58543"/>
                  <a:gd name="connsiteY2" fmla="*/ 29272 h 58543"/>
                  <a:gd name="connsiteX3" fmla="*/ 29272 w 58543"/>
                  <a:gd name="connsiteY3" fmla="*/ 0 h 58543"/>
                  <a:gd name="connsiteX4" fmla="*/ 58544 w 58543"/>
                  <a:gd name="connsiteY4" fmla="*/ 29272 h 5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3" h="58543">
                    <a:moveTo>
                      <a:pt x="58544" y="29272"/>
                    </a:moveTo>
                    <a:cubicBezTo>
                      <a:pt x="58544" y="45488"/>
                      <a:pt x="45351" y="58544"/>
                      <a:pt x="29272" y="58544"/>
                    </a:cubicBezTo>
                    <a:cubicBezTo>
                      <a:pt x="13056" y="58544"/>
                      <a:pt x="0" y="45488"/>
                      <a:pt x="0" y="29272"/>
                    </a:cubicBezTo>
                    <a:cubicBezTo>
                      <a:pt x="0" y="13055"/>
                      <a:pt x="13193" y="0"/>
                      <a:pt x="29272" y="0"/>
                    </a:cubicBezTo>
                    <a:cubicBezTo>
                      <a:pt x="45351" y="0"/>
                      <a:pt x="58544" y="13193"/>
                      <a:pt x="58544" y="29272"/>
                    </a:cubicBezTo>
                  </a:path>
                </a:pathLst>
              </a:custGeom>
              <a:solidFill>
                <a:srgbClr val="FFFFFF"/>
              </a:solidFill>
              <a:ln w="1371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0E5C9ACC-2333-4B52-202B-4418213F50A7}"/>
                  </a:ext>
                </a:extLst>
              </p:cNvPr>
              <p:cNvSpPr/>
              <p:nvPr/>
            </p:nvSpPr>
            <p:spPr>
              <a:xfrm>
                <a:off x="4453363" y="3829400"/>
                <a:ext cx="58543" cy="58543"/>
              </a:xfrm>
              <a:custGeom>
                <a:avLst/>
                <a:gdLst>
                  <a:gd name="connsiteX0" fmla="*/ 58544 w 58543"/>
                  <a:gd name="connsiteY0" fmla="*/ 29272 h 58543"/>
                  <a:gd name="connsiteX1" fmla="*/ 29272 w 58543"/>
                  <a:gd name="connsiteY1" fmla="*/ 58544 h 58543"/>
                  <a:gd name="connsiteX2" fmla="*/ 0 w 58543"/>
                  <a:gd name="connsiteY2" fmla="*/ 29272 h 58543"/>
                  <a:gd name="connsiteX3" fmla="*/ 29272 w 58543"/>
                  <a:gd name="connsiteY3" fmla="*/ 0 h 58543"/>
                  <a:gd name="connsiteX4" fmla="*/ 58544 w 58543"/>
                  <a:gd name="connsiteY4" fmla="*/ 29272 h 5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3" h="58543">
                    <a:moveTo>
                      <a:pt x="58544" y="29272"/>
                    </a:moveTo>
                    <a:cubicBezTo>
                      <a:pt x="58544" y="45488"/>
                      <a:pt x="45351" y="58544"/>
                      <a:pt x="29272" y="58544"/>
                    </a:cubicBezTo>
                    <a:cubicBezTo>
                      <a:pt x="13056" y="58544"/>
                      <a:pt x="0" y="45488"/>
                      <a:pt x="0" y="29272"/>
                    </a:cubicBezTo>
                    <a:cubicBezTo>
                      <a:pt x="0" y="13055"/>
                      <a:pt x="13193" y="0"/>
                      <a:pt x="29272" y="0"/>
                    </a:cubicBezTo>
                    <a:cubicBezTo>
                      <a:pt x="45351" y="0"/>
                      <a:pt x="58544" y="13193"/>
                      <a:pt x="58544" y="29272"/>
                    </a:cubicBezTo>
                    <a:close/>
                  </a:path>
                </a:pathLst>
              </a:custGeom>
              <a:noFill/>
              <a:ln w="10921" cap="flat">
                <a:solidFill>
                  <a:srgbClr val="8DC63F"/>
                </a:solid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D61EEA39-F648-738B-B168-F355B2743255}"/>
                  </a:ext>
                </a:extLst>
              </p:cNvPr>
              <p:cNvSpPr/>
              <p:nvPr/>
            </p:nvSpPr>
            <p:spPr>
              <a:xfrm>
                <a:off x="4852037" y="3829400"/>
                <a:ext cx="58543" cy="58543"/>
              </a:xfrm>
              <a:custGeom>
                <a:avLst/>
                <a:gdLst>
                  <a:gd name="connsiteX0" fmla="*/ 58544 w 58543"/>
                  <a:gd name="connsiteY0" fmla="*/ 29272 h 58543"/>
                  <a:gd name="connsiteX1" fmla="*/ 29272 w 58543"/>
                  <a:gd name="connsiteY1" fmla="*/ 58544 h 58543"/>
                  <a:gd name="connsiteX2" fmla="*/ 0 w 58543"/>
                  <a:gd name="connsiteY2" fmla="*/ 29272 h 58543"/>
                  <a:gd name="connsiteX3" fmla="*/ 29272 w 58543"/>
                  <a:gd name="connsiteY3" fmla="*/ 0 h 58543"/>
                  <a:gd name="connsiteX4" fmla="*/ 58544 w 58543"/>
                  <a:gd name="connsiteY4" fmla="*/ 29272 h 5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3" h="58543">
                    <a:moveTo>
                      <a:pt x="58544" y="29272"/>
                    </a:moveTo>
                    <a:cubicBezTo>
                      <a:pt x="58544" y="45488"/>
                      <a:pt x="45351" y="58544"/>
                      <a:pt x="29272" y="58544"/>
                    </a:cubicBezTo>
                    <a:cubicBezTo>
                      <a:pt x="13056" y="58544"/>
                      <a:pt x="0" y="45488"/>
                      <a:pt x="0" y="29272"/>
                    </a:cubicBezTo>
                    <a:cubicBezTo>
                      <a:pt x="0" y="13055"/>
                      <a:pt x="13193" y="0"/>
                      <a:pt x="29272" y="0"/>
                    </a:cubicBezTo>
                    <a:cubicBezTo>
                      <a:pt x="45488" y="0"/>
                      <a:pt x="58544" y="13193"/>
                      <a:pt x="58544" y="29272"/>
                    </a:cubicBezTo>
                  </a:path>
                </a:pathLst>
              </a:custGeom>
              <a:solidFill>
                <a:srgbClr val="FFFFFF"/>
              </a:solidFill>
              <a:ln w="1371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F299E952-DC89-3894-B5B1-F4AC96D1B9B9}"/>
                  </a:ext>
                </a:extLst>
              </p:cNvPr>
              <p:cNvSpPr/>
              <p:nvPr/>
            </p:nvSpPr>
            <p:spPr>
              <a:xfrm>
                <a:off x="4852037" y="3829400"/>
                <a:ext cx="58543" cy="58543"/>
              </a:xfrm>
              <a:custGeom>
                <a:avLst/>
                <a:gdLst>
                  <a:gd name="connsiteX0" fmla="*/ 58544 w 58543"/>
                  <a:gd name="connsiteY0" fmla="*/ 29272 h 58543"/>
                  <a:gd name="connsiteX1" fmla="*/ 29272 w 58543"/>
                  <a:gd name="connsiteY1" fmla="*/ 58544 h 58543"/>
                  <a:gd name="connsiteX2" fmla="*/ 0 w 58543"/>
                  <a:gd name="connsiteY2" fmla="*/ 29272 h 58543"/>
                  <a:gd name="connsiteX3" fmla="*/ 29272 w 58543"/>
                  <a:gd name="connsiteY3" fmla="*/ 0 h 58543"/>
                  <a:gd name="connsiteX4" fmla="*/ 58544 w 58543"/>
                  <a:gd name="connsiteY4" fmla="*/ 29272 h 5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3" h="58543">
                    <a:moveTo>
                      <a:pt x="58544" y="29272"/>
                    </a:moveTo>
                    <a:cubicBezTo>
                      <a:pt x="58544" y="45488"/>
                      <a:pt x="45351" y="58544"/>
                      <a:pt x="29272" y="58544"/>
                    </a:cubicBezTo>
                    <a:cubicBezTo>
                      <a:pt x="13056" y="58544"/>
                      <a:pt x="0" y="45488"/>
                      <a:pt x="0" y="29272"/>
                    </a:cubicBezTo>
                    <a:cubicBezTo>
                      <a:pt x="0" y="13055"/>
                      <a:pt x="13193" y="0"/>
                      <a:pt x="29272" y="0"/>
                    </a:cubicBezTo>
                    <a:cubicBezTo>
                      <a:pt x="45488" y="0"/>
                      <a:pt x="58544" y="13193"/>
                      <a:pt x="58544" y="29272"/>
                    </a:cubicBezTo>
                    <a:close/>
                  </a:path>
                </a:pathLst>
              </a:custGeom>
              <a:noFill/>
              <a:ln w="10921" cap="flat">
                <a:solidFill>
                  <a:srgbClr val="8DC63F"/>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1A23C39-AA9C-0ADE-D199-2F23AB201AFB}"/>
                  </a:ext>
                </a:extLst>
              </p:cNvPr>
              <p:cNvSpPr/>
              <p:nvPr/>
            </p:nvSpPr>
            <p:spPr>
              <a:xfrm>
                <a:off x="4473839" y="3905985"/>
                <a:ext cx="182779" cy="117735"/>
              </a:xfrm>
              <a:custGeom>
                <a:avLst/>
                <a:gdLst>
                  <a:gd name="connsiteX0" fmla="*/ 91939 w 182779"/>
                  <a:gd name="connsiteY0" fmla="*/ 117736 h 117735"/>
                  <a:gd name="connsiteX1" fmla="*/ 143612 w 182779"/>
                  <a:gd name="connsiteY1" fmla="*/ 110452 h 117735"/>
                  <a:gd name="connsiteX2" fmla="*/ 149933 w 182779"/>
                  <a:gd name="connsiteY2" fmla="*/ 75546 h 117735"/>
                  <a:gd name="connsiteX3" fmla="*/ 151033 w 182779"/>
                  <a:gd name="connsiteY3" fmla="*/ 74584 h 117735"/>
                  <a:gd name="connsiteX4" fmla="*/ 152270 w 182779"/>
                  <a:gd name="connsiteY4" fmla="*/ 75683 h 117735"/>
                  <a:gd name="connsiteX5" fmla="*/ 152270 w 182779"/>
                  <a:gd name="connsiteY5" fmla="*/ 107704 h 117735"/>
                  <a:gd name="connsiteX6" fmla="*/ 182778 w 182779"/>
                  <a:gd name="connsiteY6" fmla="*/ 93549 h 117735"/>
                  <a:gd name="connsiteX7" fmla="*/ 182778 w 182779"/>
                  <a:gd name="connsiteY7" fmla="*/ 52871 h 117735"/>
                  <a:gd name="connsiteX8" fmla="*/ 91527 w 182779"/>
                  <a:gd name="connsiteY8" fmla="*/ 99 h 117735"/>
                  <a:gd name="connsiteX9" fmla="*/ 91252 w 182779"/>
                  <a:gd name="connsiteY9" fmla="*/ 99 h 117735"/>
                  <a:gd name="connsiteX10" fmla="*/ 1 w 182779"/>
                  <a:gd name="connsiteY10" fmla="*/ 52871 h 117735"/>
                  <a:gd name="connsiteX11" fmla="*/ 1 w 182779"/>
                  <a:gd name="connsiteY11" fmla="*/ 93549 h 117735"/>
                  <a:gd name="connsiteX12" fmla="*/ 30510 w 182779"/>
                  <a:gd name="connsiteY12" fmla="*/ 107704 h 117735"/>
                  <a:gd name="connsiteX13" fmla="*/ 30510 w 182779"/>
                  <a:gd name="connsiteY13" fmla="*/ 75683 h 117735"/>
                  <a:gd name="connsiteX14" fmla="*/ 31747 w 182779"/>
                  <a:gd name="connsiteY14" fmla="*/ 74584 h 117735"/>
                  <a:gd name="connsiteX15" fmla="*/ 32846 w 182779"/>
                  <a:gd name="connsiteY15" fmla="*/ 75546 h 117735"/>
                  <a:gd name="connsiteX16" fmla="*/ 39168 w 182779"/>
                  <a:gd name="connsiteY16" fmla="*/ 110452 h 117735"/>
                  <a:gd name="connsiteX17" fmla="*/ 90840 w 182779"/>
                  <a:gd name="connsiteY17" fmla="*/ 117736 h 117735"/>
                  <a:gd name="connsiteX18" fmla="*/ 91939 w 182779"/>
                  <a:gd name="connsiteY18" fmla="*/ 117736 h 1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79" h="117735">
                    <a:moveTo>
                      <a:pt x="91939" y="117736"/>
                    </a:moveTo>
                    <a:cubicBezTo>
                      <a:pt x="112004" y="117736"/>
                      <a:pt x="129457" y="114575"/>
                      <a:pt x="143612" y="110452"/>
                    </a:cubicBezTo>
                    <a:cubicBezTo>
                      <a:pt x="143612" y="110452"/>
                      <a:pt x="146223" y="102756"/>
                      <a:pt x="149933" y="75546"/>
                    </a:cubicBezTo>
                    <a:cubicBezTo>
                      <a:pt x="149933" y="75409"/>
                      <a:pt x="150071" y="74447"/>
                      <a:pt x="151033" y="74584"/>
                    </a:cubicBezTo>
                    <a:cubicBezTo>
                      <a:pt x="152270" y="74721"/>
                      <a:pt x="152270" y="75683"/>
                      <a:pt x="152270" y="75683"/>
                    </a:cubicBezTo>
                    <a:lnTo>
                      <a:pt x="152270" y="107704"/>
                    </a:lnTo>
                    <a:cubicBezTo>
                      <a:pt x="171647" y="101107"/>
                      <a:pt x="182778" y="93549"/>
                      <a:pt x="182778" y="93549"/>
                    </a:cubicBezTo>
                    <a:lnTo>
                      <a:pt x="182778" y="52871"/>
                    </a:lnTo>
                    <a:cubicBezTo>
                      <a:pt x="182778" y="52871"/>
                      <a:pt x="184153" y="-2650"/>
                      <a:pt x="91527" y="99"/>
                    </a:cubicBezTo>
                    <a:lnTo>
                      <a:pt x="91252" y="99"/>
                    </a:lnTo>
                    <a:cubicBezTo>
                      <a:pt x="-1373" y="-2650"/>
                      <a:pt x="1" y="52871"/>
                      <a:pt x="1" y="52871"/>
                    </a:cubicBezTo>
                    <a:lnTo>
                      <a:pt x="1" y="93549"/>
                    </a:lnTo>
                    <a:cubicBezTo>
                      <a:pt x="1" y="93549"/>
                      <a:pt x="11133" y="101107"/>
                      <a:pt x="30510" y="107704"/>
                    </a:cubicBezTo>
                    <a:lnTo>
                      <a:pt x="30510" y="75683"/>
                    </a:lnTo>
                    <a:cubicBezTo>
                      <a:pt x="30510" y="75683"/>
                      <a:pt x="30372" y="74721"/>
                      <a:pt x="31747" y="74584"/>
                    </a:cubicBezTo>
                    <a:cubicBezTo>
                      <a:pt x="32709" y="74447"/>
                      <a:pt x="32846" y="75409"/>
                      <a:pt x="32846" y="75546"/>
                    </a:cubicBezTo>
                    <a:cubicBezTo>
                      <a:pt x="36557" y="102756"/>
                      <a:pt x="39168" y="110452"/>
                      <a:pt x="39168" y="110452"/>
                    </a:cubicBezTo>
                    <a:cubicBezTo>
                      <a:pt x="53323" y="114575"/>
                      <a:pt x="70776" y="117736"/>
                      <a:pt x="90840" y="117736"/>
                    </a:cubicBezTo>
                    <a:lnTo>
                      <a:pt x="91939" y="117736"/>
                    </a:lnTo>
                    <a:close/>
                  </a:path>
                </a:pathLst>
              </a:custGeom>
              <a:solidFill>
                <a:srgbClr val="FFFFFF"/>
              </a:solidFill>
              <a:ln w="1371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BBD3288-9C24-2195-52E5-37A6B4FA1E69}"/>
                  </a:ext>
                </a:extLst>
              </p:cNvPr>
              <p:cNvSpPr/>
              <p:nvPr/>
            </p:nvSpPr>
            <p:spPr>
              <a:xfrm>
                <a:off x="4473839" y="3905985"/>
                <a:ext cx="182779" cy="117735"/>
              </a:xfrm>
              <a:custGeom>
                <a:avLst/>
                <a:gdLst>
                  <a:gd name="connsiteX0" fmla="*/ 91939 w 182779"/>
                  <a:gd name="connsiteY0" fmla="*/ 117736 h 117735"/>
                  <a:gd name="connsiteX1" fmla="*/ 143612 w 182779"/>
                  <a:gd name="connsiteY1" fmla="*/ 110452 h 117735"/>
                  <a:gd name="connsiteX2" fmla="*/ 149933 w 182779"/>
                  <a:gd name="connsiteY2" fmla="*/ 75546 h 117735"/>
                  <a:gd name="connsiteX3" fmla="*/ 151033 w 182779"/>
                  <a:gd name="connsiteY3" fmla="*/ 74584 h 117735"/>
                  <a:gd name="connsiteX4" fmla="*/ 152270 w 182779"/>
                  <a:gd name="connsiteY4" fmla="*/ 75683 h 117735"/>
                  <a:gd name="connsiteX5" fmla="*/ 152270 w 182779"/>
                  <a:gd name="connsiteY5" fmla="*/ 107704 h 117735"/>
                  <a:gd name="connsiteX6" fmla="*/ 182778 w 182779"/>
                  <a:gd name="connsiteY6" fmla="*/ 93549 h 117735"/>
                  <a:gd name="connsiteX7" fmla="*/ 182778 w 182779"/>
                  <a:gd name="connsiteY7" fmla="*/ 52871 h 117735"/>
                  <a:gd name="connsiteX8" fmla="*/ 91527 w 182779"/>
                  <a:gd name="connsiteY8" fmla="*/ 99 h 117735"/>
                  <a:gd name="connsiteX9" fmla="*/ 91252 w 182779"/>
                  <a:gd name="connsiteY9" fmla="*/ 99 h 117735"/>
                  <a:gd name="connsiteX10" fmla="*/ 1 w 182779"/>
                  <a:gd name="connsiteY10" fmla="*/ 52871 h 117735"/>
                  <a:gd name="connsiteX11" fmla="*/ 1 w 182779"/>
                  <a:gd name="connsiteY11" fmla="*/ 93549 h 117735"/>
                  <a:gd name="connsiteX12" fmla="*/ 30510 w 182779"/>
                  <a:gd name="connsiteY12" fmla="*/ 107704 h 117735"/>
                  <a:gd name="connsiteX13" fmla="*/ 30510 w 182779"/>
                  <a:gd name="connsiteY13" fmla="*/ 75683 h 117735"/>
                  <a:gd name="connsiteX14" fmla="*/ 31747 w 182779"/>
                  <a:gd name="connsiteY14" fmla="*/ 74584 h 117735"/>
                  <a:gd name="connsiteX15" fmla="*/ 32846 w 182779"/>
                  <a:gd name="connsiteY15" fmla="*/ 75546 h 117735"/>
                  <a:gd name="connsiteX16" fmla="*/ 39168 w 182779"/>
                  <a:gd name="connsiteY16" fmla="*/ 110452 h 117735"/>
                  <a:gd name="connsiteX17" fmla="*/ 90840 w 182779"/>
                  <a:gd name="connsiteY17" fmla="*/ 117736 h 117735"/>
                  <a:gd name="connsiteX18" fmla="*/ 91939 w 182779"/>
                  <a:gd name="connsiteY18" fmla="*/ 117736 h 1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79" h="117735">
                    <a:moveTo>
                      <a:pt x="91939" y="117736"/>
                    </a:moveTo>
                    <a:cubicBezTo>
                      <a:pt x="112004" y="117736"/>
                      <a:pt x="129457" y="114575"/>
                      <a:pt x="143612" y="110452"/>
                    </a:cubicBezTo>
                    <a:cubicBezTo>
                      <a:pt x="143612" y="110452"/>
                      <a:pt x="146223" y="102756"/>
                      <a:pt x="149933" y="75546"/>
                    </a:cubicBezTo>
                    <a:cubicBezTo>
                      <a:pt x="149933" y="75409"/>
                      <a:pt x="150071" y="74447"/>
                      <a:pt x="151033" y="74584"/>
                    </a:cubicBezTo>
                    <a:cubicBezTo>
                      <a:pt x="152270" y="74721"/>
                      <a:pt x="152270" y="75683"/>
                      <a:pt x="152270" y="75683"/>
                    </a:cubicBezTo>
                    <a:lnTo>
                      <a:pt x="152270" y="107704"/>
                    </a:lnTo>
                    <a:cubicBezTo>
                      <a:pt x="171647" y="101107"/>
                      <a:pt x="182778" y="93549"/>
                      <a:pt x="182778" y="93549"/>
                    </a:cubicBezTo>
                    <a:lnTo>
                      <a:pt x="182778" y="52871"/>
                    </a:lnTo>
                    <a:cubicBezTo>
                      <a:pt x="182778" y="52871"/>
                      <a:pt x="184153" y="-2650"/>
                      <a:pt x="91527" y="99"/>
                    </a:cubicBezTo>
                    <a:lnTo>
                      <a:pt x="91252" y="99"/>
                    </a:lnTo>
                    <a:cubicBezTo>
                      <a:pt x="-1373" y="-2650"/>
                      <a:pt x="1" y="52871"/>
                      <a:pt x="1" y="52871"/>
                    </a:cubicBezTo>
                    <a:lnTo>
                      <a:pt x="1" y="93549"/>
                    </a:lnTo>
                    <a:cubicBezTo>
                      <a:pt x="1" y="93549"/>
                      <a:pt x="11133" y="101107"/>
                      <a:pt x="30510" y="107704"/>
                    </a:cubicBezTo>
                    <a:lnTo>
                      <a:pt x="30510" y="75683"/>
                    </a:lnTo>
                    <a:cubicBezTo>
                      <a:pt x="30510" y="75683"/>
                      <a:pt x="30372" y="74721"/>
                      <a:pt x="31747" y="74584"/>
                    </a:cubicBezTo>
                    <a:cubicBezTo>
                      <a:pt x="32709" y="74447"/>
                      <a:pt x="32846" y="75409"/>
                      <a:pt x="32846" y="75546"/>
                    </a:cubicBezTo>
                    <a:cubicBezTo>
                      <a:pt x="36557" y="102756"/>
                      <a:pt x="39168" y="110452"/>
                      <a:pt x="39168" y="110452"/>
                    </a:cubicBezTo>
                    <a:cubicBezTo>
                      <a:pt x="53323" y="114575"/>
                      <a:pt x="70776" y="117736"/>
                      <a:pt x="90840" y="117736"/>
                    </a:cubicBezTo>
                    <a:lnTo>
                      <a:pt x="91939" y="117736"/>
                    </a:lnTo>
                    <a:close/>
                  </a:path>
                </a:pathLst>
              </a:custGeom>
              <a:noFill/>
              <a:ln w="27282" cap="flat">
                <a:solidFill>
                  <a:srgbClr val="8DC63F"/>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5A887614-53C7-FCD4-BC66-8B720F5A80FB}"/>
                  </a:ext>
                </a:extLst>
              </p:cNvPr>
              <p:cNvSpPr/>
              <p:nvPr/>
            </p:nvSpPr>
            <p:spPr>
              <a:xfrm>
                <a:off x="4709250" y="3905985"/>
                <a:ext cx="182779" cy="117735"/>
              </a:xfrm>
              <a:custGeom>
                <a:avLst/>
                <a:gdLst>
                  <a:gd name="connsiteX0" fmla="*/ 91939 w 182779"/>
                  <a:gd name="connsiteY0" fmla="*/ 117736 h 117735"/>
                  <a:gd name="connsiteX1" fmla="*/ 143612 w 182779"/>
                  <a:gd name="connsiteY1" fmla="*/ 110452 h 117735"/>
                  <a:gd name="connsiteX2" fmla="*/ 149933 w 182779"/>
                  <a:gd name="connsiteY2" fmla="*/ 75546 h 117735"/>
                  <a:gd name="connsiteX3" fmla="*/ 151033 w 182779"/>
                  <a:gd name="connsiteY3" fmla="*/ 74584 h 117735"/>
                  <a:gd name="connsiteX4" fmla="*/ 152270 w 182779"/>
                  <a:gd name="connsiteY4" fmla="*/ 75683 h 117735"/>
                  <a:gd name="connsiteX5" fmla="*/ 152270 w 182779"/>
                  <a:gd name="connsiteY5" fmla="*/ 107704 h 117735"/>
                  <a:gd name="connsiteX6" fmla="*/ 182778 w 182779"/>
                  <a:gd name="connsiteY6" fmla="*/ 93549 h 117735"/>
                  <a:gd name="connsiteX7" fmla="*/ 182778 w 182779"/>
                  <a:gd name="connsiteY7" fmla="*/ 52871 h 117735"/>
                  <a:gd name="connsiteX8" fmla="*/ 91527 w 182779"/>
                  <a:gd name="connsiteY8" fmla="*/ 99 h 117735"/>
                  <a:gd name="connsiteX9" fmla="*/ 91252 w 182779"/>
                  <a:gd name="connsiteY9" fmla="*/ 99 h 117735"/>
                  <a:gd name="connsiteX10" fmla="*/ 1 w 182779"/>
                  <a:gd name="connsiteY10" fmla="*/ 52871 h 117735"/>
                  <a:gd name="connsiteX11" fmla="*/ 1 w 182779"/>
                  <a:gd name="connsiteY11" fmla="*/ 93549 h 117735"/>
                  <a:gd name="connsiteX12" fmla="*/ 30510 w 182779"/>
                  <a:gd name="connsiteY12" fmla="*/ 107704 h 117735"/>
                  <a:gd name="connsiteX13" fmla="*/ 30510 w 182779"/>
                  <a:gd name="connsiteY13" fmla="*/ 75683 h 117735"/>
                  <a:gd name="connsiteX14" fmla="*/ 31747 w 182779"/>
                  <a:gd name="connsiteY14" fmla="*/ 74584 h 117735"/>
                  <a:gd name="connsiteX15" fmla="*/ 32846 w 182779"/>
                  <a:gd name="connsiteY15" fmla="*/ 75546 h 117735"/>
                  <a:gd name="connsiteX16" fmla="*/ 39168 w 182779"/>
                  <a:gd name="connsiteY16" fmla="*/ 110452 h 117735"/>
                  <a:gd name="connsiteX17" fmla="*/ 90840 w 182779"/>
                  <a:gd name="connsiteY17" fmla="*/ 117736 h 117735"/>
                  <a:gd name="connsiteX18" fmla="*/ 91939 w 182779"/>
                  <a:gd name="connsiteY18" fmla="*/ 117736 h 1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79" h="117735">
                    <a:moveTo>
                      <a:pt x="91939" y="117736"/>
                    </a:moveTo>
                    <a:cubicBezTo>
                      <a:pt x="112004" y="117736"/>
                      <a:pt x="129457" y="114575"/>
                      <a:pt x="143612" y="110452"/>
                    </a:cubicBezTo>
                    <a:cubicBezTo>
                      <a:pt x="143612" y="110452"/>
                      <a:pt x="146223" y="102756"/>
                      <a:pt x="149933" y="75546"/>
                    </a:cubicBezTo>
                    <a:cubicBezTo>
                      <a:pt x="149933" y="75409"/>
                      <a:pt x="150071" y="74447"/>
                      <a:pt x="151033" y="74584"/>
                    </a:cubicBezTo>
                    <a:cubicBezTo>
                      <a:pt x="152270" y="74721"/>
                      <a:pt x="152270" y="75683"/>
                      <a:pt x="152270" y="75683"/>
                    </a:cubicBezTo>
                    <a:lnTo>
                      <a:pt x="152270" y="107704"/>
                    </a:lnTo>
                    <a:cubicBezTo>
                      <a:pt x="171647" y="101107"/>
                      <a:pt x="182778" y="93549"/>
                      <a:pt x="182778" y="93549"/>
                    </a:cubicBezTo>
                    <a:lnTo>
                      <a:pt x="182778" y="52871"/>
                    </a:lnTo>
                    <a:cubicBezTo>
                      <a:pt x="182778" y="52871"/>
                      <a:pt x="184153" y="-2650"/>
                      <a:pt x="91527" y="99"/>
                    </a:cubicBezTo>
                    <a:lnTo>
                      <a:pt x="91252" y="99"/>
                    </a:lnTo>
                    <a:cubicBezTo>
                      <a:pt x="-1373" y="-2650"/>
                      <a:pt x="1" y="52871"/>
                      <a:pt x="1" y="52871"/>
                    </a:cubicBezTo>
                    <a:lnTo>
                      <a:pt x="1" y="93549"/>
                    </a:lnTo>
                    <a:cubicBezTo>
                      <a:pt x="1" y="93549"/>
                      <a:pt x="11133" y="101107"/>
                      <a:pt x="30510" y="107704"/>
                    </a:cubicBezTo>
                    <a:lnTo>
                      <a:pt x="30510" y="75683"/>
                    </a:lnTo>
                    <a:cubicBezTo>
                      <a:pt x="30510" y="75683"/>
                      <a:pt x="30372" y="74721"/>
                      <a:pt x="31747" y="74584"/>
                    </a:cubicBezTo>
                    <a:cubicBezTo>
                      <a:pt x="32709" y="74447"/>
                      <a:pt x="32846" y="75409"/>
                      <a:pt x="32846" y="75546"/>
                    </a:cubicBezTo>
                    <a:cubicBezTo>
                      <a:pt x="36557" y="102756"/>
                      <a:pt x="39168" y="110452"/>
                      <a:pt x="39168" y="110452"/>
                    </a:cubicBezTo>
                    <a:cubicBezTo>
                      <a:pt x="53323" y="114575"/>
                      <a:pt x="70776" y="117736"/>
                      <a:pt x="90840" y="117736"/>
                    </a:cubicBezTo>
                    <a:lnTo>
                      <a:pt x="91939" y="117736"/>
                    </a:lnTo>
                    <a:close/>
                  </a:path>
                </a:pathLst>
              </a:custGeom>
              <a:solidFill>
                <a:srgbClr val="FFFFFF"/>
              </a:solidFill>
              <a:ln w="1371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1BFB034-2179-DF87-F7B7-9C2CA97FD229}"/>
                  </a:ext>
                </a:extLst>
              </p:cNvPr>
              <p:cNvSpPr/>
              <p:nvPr/>
            </p:nvSpPr>
            <p:spPr>
              <a:xfrm>
                <a:off x="4709250" y="3905985"/>
                <a:ext cx="182779" cy="117735"/>
              </a:xfrm>
              <a:custGeom>
                <a:avLst/>
                <a:gdLst>
                  <a:gd name="connsiteX0" fmla="*/ 91939 w 182779"/>
                  <a:gd name="connsiteY0" fmla="*/ 117736 h 117735"/>
                  <a:gd name="connsiteX1" fmla="*/ 143612 w 182779"/>
                  <a:gd name="connsiteY1" fmla="*/ 110452 h 117735"/>
                  <a:gd name="connsiteX2" fmla="*/ 149933 w 182779"/>
                  <a:gd name="connsiteY2" fmla="*/ 75546 h 117735"/>
                  <a:gd name="connsiteX3" fmla="*/ 151033 w 182779"/>
                  <a:gd name="connsiteY3" fmla="*/ 74584 h 117735"/>
                  <a:gd name="connsiteX4" fmla="*/ 152270 w 182779"/>
                  <a:gd name="connsiteY4" fmla="*/ 75683 h 117735"/>
                  <a:gd name="connsiteX5" fmla="*/ 152270 w 182779"/>
                  <a:gd name="connsiteY5" fmla="*/ 107704 h 117735"/>
                  <a:gd name="connsiteX6" fmla="*/ 182778 w 182779"/>
                  <a:gd name="connsiteY6" fmla="*/ 93549 h 117735"/>
                  <a:gd name="connsiteX7" fmla="*/ 182778 w 182779"/>
                  <a:gd name="connsiteY7" fmla="*/ 52871 h 117735"/>
                  <a:gd name="connsiteX8" fmla="*/ 91527 w 182779"/>
                  <a:gd name="connsiteY8" fmla="*/ 99 h 117735"/>
                  <a:gd name="connsiteX9" fmla="*/ 91252 w 182779"/>
                  <a:gd name="connsiteY9" fmla="*/ 99 h 117735"/>
                  <a:gd name="connsiteX10" fmla="*/ 1 w 182779"/>
                  <a:gd name="connsiteY10" fmla="*/ 52871 h 117735"/>
                  <a:gd name="connsiteX11" fmla="*/ 1 w 182779"/>
                  <a:gd name="connsiteY11" fmla="*/ 93549 h 117735"/>
                  <a:gd name="connsiteX12" fmla="*/ 30510 w 182779"/>
                  <a:gd name="connsiteY12" fmla="*/ 107704 h 117735"/>
                  <a:gd name="connsiteX13" fmla="*/ 30510 w 182779"/>
                  <a:gd name="connsiteY13" fmla="*/ 75683 h 117735"/>
                  <a:gd name="connsiteX14" fmla="*/ 31747 w 182779"/>
                  <a:gd name="connsiteY14" fmla="*/ 74584 h 117735"/>
                  <a:gd name="connsiteX15" fmla="*/ 32846 w 182779"/>
                  <a:gd name="connsiteY15" fmla="*/ 75546 h 117735"/>
                  <a:gd name="connsiteX16" fmla="*/ 39168 w 182779"/>
                  <a:gd name="connsiteY16" fmla="*/ 110452 h 117735"/>
                  <a:gd name="connsiteX17" fmla="*/ 90840 w 182779"/>
                  <a:gd name="connsiteY17" fmla="*/ 117736 h 117735"/>
                  <a:gd name="connsiteX18" fmla="*/ 91939 w 182779"/>
                  <a:gd name="connsiteY18" fmla="*/ 117736 h 1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79" h="117735">
                    <a:moveTo>
                      <a:pt x="91939" y="117736"/>
                    </a:moveTo>
                    <a:cubicBezTo>
                      <a:pt x="112004" y="117736"/>
                      <a:pt x="129457" y="114575"/>
                      <a:pt x="143612" y="110452"/>
                    </a:cubicBezTo>
                    <a:cubicBezTo>
                      <a:pt x="143612" y="110452"/>
                      <a:pt x="146223" y="102756"/>
                      <a:pt x="149933" y="75546"/>
                    </a:cubicBezTo>
                    <a:cubicBezTo>
                      <a:pt x="149933" y="75409"/>
                      <a:pt x="150071" y="74447"/>
                      <a:pt x="151033" y="74584"/>
                    </a:cubicBezTo>
                    <a:cubicBezTo>
                      <a:pt x="152270" y="74721"/>
                      <a:pt x="152270" y="75683"/>
                      <a:pt x="152270" y="75683"/>
                    </a:cubicBezTo>
                    <a:lnTo>
                      <a:pt x="152270" y="107704"/>
                    </a:lnTo>
                    <a:cubicBezTo>
                      <a:pt x="171647" y="101107"/>
                      <a:pt x="182778" y="93549"/>
                      <a:pt x="182778" y="93549"/>
                    </a:cubicBezTo>
                    <a:lnTo>
                      <a:pt x="182778" y="52871"/>
                    </a:lnTo>
                    <a:cubicBezTo>
                      <a:pt x="182778" y="52871"/>
                      <a:pt x="184153" y="-2650"/>
                      <a:pt x="91527" y="99"/>
                    </a:cubicBezTo>
                    <a:lnTo>
                      <a:pt x="91252" y="99"/>
                    </a:lnTo>
                    <a:cubicBezTo>
                      <a:pt x="-1373" y="-2650"/>
                      <a:pt x="1" y="52871"/>
                      <a:pt x="1" y="52871"/>
                    </a:cubicBezTo>
                    <a:lnTo>
                      <a:pt x="1" y="93549"/>
                    </a:lnTo>
                    <a:cubicBezTo>
                      <a:pt x="1" y="93549"/>
                      <a:pt x="11133" y="101107"/>
                      <a:pt x="30510" y="107704"/>
                    </a:cubicBezTo>
                    <a:lnTo>
                      <a:pt x="30510" y="75683"/>
                    </a:lnTo>
                    <a:cubicBezTo>
                      <a:pt x="30510" y="75683"/>
                      <a:pt x="30372" y="74721"/>
                      <a:pt x="31747" y="74584"/>
                    </a:cubicBezTo>
                    <a:cubicBezTo>
                      <a:pt x="32709" y="74447"/>
                      <a:pt x="32846" y="75409"/>
                      <a:pt x="32846" y="75546"/>
                    </a:cubicBezTo>
                    <a:cubicBezTo>
                      <a:pt x="36557" y="102756"/>
                      <a:pt x="39168" y="110452"/>
                      <a:pt x="39168" y="110452"/>
                    </a:cubicBezTo>
                    <a:cubicBezTo>
                      <a:pt x="53323" y="114575"/>
                      <a:pt x="70776" y="117736"/>
                      <a:pt x="90840" y="117736"/>
                    </a:cubicBezTo>
                    <a:lnTo>
                      <a:pt x="91939" y="117736"/>
                    </a:lnTo>
                    <a:close/>
                  </a:path>
                </a:pathLst>
              </a:custGeom>
              <a:noFill/>
              <a:ln w="27282" cap="flat">
                <a:solidFill>
                  <a:srgbClr val="8DC63F"/>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DFF334AB-8E7A-5A61-265D-0894EDAB740A}"/>
                  </a:ext>
                </a:extLst>
              </p:cNvPr>
              <p:cNvSpPr/>
              <p:nvPr/>
            </p:nvSpPr>
            <p:spPr>
              <a:xfrm>
                <a:off x="4473839" y="3905985"/>
                <a:ext cx="182779" cy="117735"/>
              </a:xfrm>
              <a:custGeom>
                <a:avLst/>
                <a:gdLst>
                  <a:gd name="connsiteX0" fmla="*/ 91939 w 182779"/>
                  <a:gd name="connsiteY0" fmla="*/ 117736 h 117735"/>
                  <a:gd name="connsiteX1" fmla="*/ 143612 w 182779"/>
                  <a:gd name="connsiteY1" fmla="*/ 110452 h 117735"/>
                  <a:gd name="connsiteX2" fmla="*/ 149933 w 182779"/>
                  <a:gd name="connsiteY2" fmla="*/ 75546 h 117735"/>
                  <a:gd name="connsiteX3" fmla="*/ 151033 w 182779"/>
                  <a:gd name="connsiteY3" fmla="*/ 74584 h 117735"/>
                  <a:gd name="connsiteX4" fmla="*/ 152270 w 182779"/>
                  <a:gd name="connsiteY4" fmla="*/ 75683 h 117735"/>
                  <a:gd name="connsiteX5" fmla="*/ 152270 w 182779"/>
                  <a:gd name="connsiteY5" fmla="*/ 107704 h 117735"/>
                  <a:gd name="connsiteX6" fmla="*/ 182778 w 182779"/>
                  <a:gd name="connsiteY6" fmla="*/ 93549 h 117735"/>
                  <a:gd name="connsiteX7" fmla="*/ 182778 w 182779"/>
                  <a:gd name="connsiteY7" fmla="*/ 52871 h 117735"/>
                  <a:gd name="connsiteX8" fmla="*/ 91527 w 182779"/>
                  <a:gd name="connsiteY8" fmla="*/ 99 h 117735"/>
                  <a:gd name="connsiteX9" fmla="*/ 91252 w 182779"/>
                  <a:gd name="connsiteY9" fmla="*/ 99 h 117735"/>
                  <a:gd name="connsiteX10" fmla="*/ 1 w 182779"/>
                  <a:gd name="connsiteY10" fmla="*/ 52871 h 117735"/>
                  <a:gd name="connsiteX11" fmla="*/ 1 w 182779"/>
                  <a:gd name="connsiteY11" fmla="*/ 93549 h 117735"/>
                  <a:gd name="connsiteX12" fmla="*/ 28723 w 182779"/>
                  <a:gd name="connsiteY12" fmla="*/ 107017 h 117735"/>
                  <a:gd name="connsiteX13" fmla="*/ 28723 w 182779"/>
                  <a:gd name="connsiteY13" fmla="*/ 74996 h 117735"/>
                  <a:gd name="connsiteX14" fmla="*/ 31609 w 182779"/>
                  <a:gd name="connsiteY14" fmla="*/ 74584 h 117735"/>
                  <a:gd name="connsiteX15" fmla="*/ 32709 w 182779"/>
                  <a:gd name="connsiteY15" fmla="*/ 75546 h 117735"/>
                  <a:gd name="connsiteX16" fmla="*/ 39030 w 182779"/>
                  <a:gd name="connsiteY16" fmla="*/ 110452 h 117735"/>
                  <a:gd name="connsiteX17" fmla="*/ 90703 w 182779"/>
                  <a:gd name="connsiteY17" fmla="*/ 117736 h 117735"/>
                  <a:gd name="connsiteX18" fmla="*/ 91939 w 182779"/>
                  <a:gd name="connsiteY18" fmla="*/ 117736 h 1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79" h="117735">
                    <a:moveTo>
                      <a:pt x="91939" y="117736"/>
                    </a:moveTo>
                    <a:cubicBezTo>
                      <a:pt x="112004" y="117736"/>
                      <a:pt x="129457" y="114575"/>
                      <a:pt x="143612" y="110452"/>
                    </a:cubicBezTo>
                    <a:cubicBezTo>
                      <a:pt x="143612" y="110452"/>
                      <a:pt x="146223" y="102756"/>
                      <a:pt x="149933" y="75546"/>
                    </a:cubicBezTo>
                    <a:cubicBezTo>
                      <a:pt x="149933" y="75409"/>
                      <a:pt x="150071" y="74447"/>
                      <a:pt x="151033" y="74584"/>
                    </a:cubicBezTo>
                    <a:cubicBezTo>
                      <a:pt x="152270" y="74721"/>
                      <a:pt x="152270" y="75683"/>
                      <a:pt x="152270" y="75683"/>
                    </a:cubicBezTo>
                    <a:lnTo>
                      <a:pt x="152270" y="107704"/>
                    </a:lnTo>
                    <a:cubicBezTo>
                      <a:pt x="171647" y="101107"/>
                      <a:pt x="182778" y="93549"/>
                      <a:pt x="182778" y="93549"/>
                    </a:cubicBezTo>
                    <a:lnTo>
                      <a:pt x="182778" y="52871"/>
                    </a:lnTo>
                    <a:cubicBezTo>
                      <a:pt x="182778" y="52871"/>
                      <a:pt x="184153" y="-2650"/>
                      <a:pt x="91527" y="99"/>
                    </a:cubicBezTo>
                    <a:lnTo>
                      <a:pt x="91252" y="99"/>
                    </a:lnTo>
                    <a:cubicBezTo>
                      <a:pt x="-1373" y="-2650"/>
                      <a:pt x="1" y="52871"/>
                      <a:pt x="1" y="52871"/>
                    </a:cubicBezTo>
                    <a:lnTo>
                      <a:pt x="1" y="93549"/>
                    </a:lnTo>
                    <a:cubicBezTo>
                      <a:pt x="1" y="93549"/>
                      <a:pt x="9346" y="100283"/>
                      <a:pt x="28723" y="107017"/>
                    </a:cubicBezTo>
                    <a:lnTo>
                      <a:pt x="28723" y="74996"/>
                    </a:lnTo>
                    <a:cubicBezTo>
                      <a:pt x="28723" y="74996"/>
                      <a:pt x="30372" y="74721"/>
                      <a:pt x="31609" y="74584"/>
                    </a:cubicBezTo>
                    <a:cubicBezTo>
                      <a:pt x="32571" y="74447"/>
                      <a:pt x="32709" y="75409"/>
                      <a:pt x="32709" y="75546"/>
                    </a:cubicBezTo>
                    <a:cubicBezTo>
                      <a:pt x="36419" y="102756"/>
                      <a:pt x="39030" y="110452"/>
                      <a:pt x="39030" y="110452"/>
                    </a:cubicBezTo>
                    <a:cubicBezTo>
                      <a:pt x="53185" y="114575"/>
                      <a:pt x="70638" y="117736"/>
                      <a:pt x="90703" y="117736"/>
                    </a:cubicBezTo>
                    <a:lnTo>
                      <a:pt x="91939" y="117736"/>
                    </a:lnTo>
                    <a:close/>
                  </a:path>
                </a:pathLst>
              </a:custGeom>
              <a:solidFill>
                <a:srgbClr val="FFFFFF"/>
              </a:solidFill>
              <a:ln w="1371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852CFF-49D9-76A9-A1A4-24A36496A15A}"/>
                  </a:ext>
                </a:extLst>
              </p:cNvPr>
              <p:cNvSpPr/>
              <p:nvPr/>
            </p:nvSpPr>
            <p:spPr>
              <a:xfrm>
                <a:off x="4709250" y="3905985"/>
                <a:ext cx="182779" cy="117735"/>
              </a:xfrm>
              <a:custGeom>
                <a:avLst/>
                <a:gdLst>
                  <a:gd name="connsiteX0" fmla="*/ 91939 w 182779"/>
                  <a:gd name="connsiteY0" fmla="*/ 117736 h 117735"/>
                  <a:gd name="connsiteX1" fmla="*/ 143612 w 182779"/>
                  <a:gd name="connsiteY1" fmla="*/ 110452 h 117735"/>
                  <a:gd name="connsiteX2" fmla="*/ 149933 w 182779"/>
                  <a:gd name="connsiteY2" fmla="*/ 75546 h 117735"/>
                  <a:gd name="connsiteX3" fmla="*/ 151033 w 182779"/>
                  <a:gd name="connsiteY3" fmla="*/ 74584 h 117735"/>
                  <a:gd name="connsiteX4" fmla="*/ 154468 w 182779"/>
                  <a:gd name="connsiteY4" fmla="*/ 74996 h 117735"/>
                  <a:gd name="connsiteX5" fmla="*/ 154468 w 182779"/>
                  <a:gd name="connsiteY5" fmla="*/ 107017 h 117735"/>
                  <a:gd name="connsiteX6" fmla="*/ 182778 w 182779"/>
                  <a:gd name="connsiteY6" fmla="*/ 93549 h 117735"/>
                  <a:gd name="connsiteX7" fmla="*/ 182778 w 182779"/>
                  <a:gd name="connsiteY7" fmla="*/ 52871 h 117735"/>
                  <a:gd name="connsiteX8" fmla="*/ 91527 w 182779"/>
                  <a:gd name="connsiteY8" fmla="*/ 99 h 117735"/>
                  <a:gd name="connsiteX9" fmla="*/ 91252 w 182779"/>
                  <a:gd name="connsiteY9" fmla="*/ 99 h 117735"/>
                  <a:gd name="connsiteX10" fmla="*/ 1 w 182779"/>
                  <a:gd name="connsiteY10" fmla="*/ 52871 h 117735"/>
                  <a:gd name="connsiteX11" fmla="*/ 1 w 182779"/>
                  <a:gd name="connsiteY11" fmla="*/ 93549 h 117735"/>
                  <a:gd name="connsiteX12" fmla="*/ 30510 w 182779"/>
                  <a:gd name="connsiteY12" fmla="*/ 107704 h 117735"/>
                  <a:gd name="connsiteX13" fmla="*/ 30510 w 182779"/>
                  <a:gd name="connsiteY13" fmla="*/ 75683 h 117735"/>
                  <a:gd name="connsiteX14" fmla="*/ 31747 w 182779"/>
                  <a:gd name="connsiteY14" fmla="*/ 74584 h 117735"/>
                  <a:gd name="connsiteX15" fmla="*/ 32846 w 182779"/>
                  <a:gd name="connsiteY15" fmla="*/ 75546 h 117735"/>
                  <a:gd name="connsiteX16" fmla="*/ 39168 w 182779"/>
                  <a:gd name="connsiteY16" fmla="*/ 110452 h 117735"/>
                  <a:gd name="connsiteX17" fmla="*/ 90840 w 182779"/>
                  <a:gd name="connsiteY17" fmla="*/ 117736 h 117735"/>
                  <a:gd name="connsiteX18" fmla="*/ 91939 w 182779"/>
                  <a:gd name="connsiteY18" fmla="*/ 117736 h 11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779" h="117735">
                    <a:moveTo>
                      <a:pt x="91939" y="117736"/>
                    </a:moveTo>
                    <a:cubicBezTo>
                      <a:pt x="112004" y="117736"/>
                      <a:pt x="129457" y="114575"/>
                      <a:pt x="143612" y="110452"/>
                    </a:cubicBezTo>
                    <a:cubicBezTo>
                      <a:pt x="143612" y="110452"/>
                      <a:pt x="146223" y="102756"/>
                      <a:pt x="149933" y="75546"/>
                    </a:cubicBezTo>
                    <a:cubicBezTo>
                      <a:pt x="149933" y="75409"/>
                      <a:pt x="150071" y="74447"/>
                      <a:pt x="151033" y="74584"/>
                    </a:cubicBezTo>
                    <a:cubicBezTo>
                      <a:pt x="152270" y="74721"/>
                      <a:pt x="154468" y="74996"/>
                      <a:pt x="154468" y="74996"/>
                    </a:cubicBezTo>
                    <a:lnTo>
                      <a:pt x="154468" y="107017"/>
                    </a:lnTo>
                    <a:cubicBezTo>
                      <a:pt x="173846" y="100420"/>
                      <a:pt x="182778" y="93549"/>
                      <a:pt x="182778" y="93549"/>
                    </a:cubicBezTo>
                    <a:lnTo>
                      <a:pt x="182778" y="52871"/>
                    </a:lnTo>
                    <a:cubicBezTo>
                      <a:pt x="182778" y="52871"/>
                      <a:pt x="184153" y="-2650"/>
                      <a:pt x="91527" y="99"/>
                    </a:cubicBezTo>
                    <a:lnTo>
                      <a:pt x="91252" y="99"/>
                    </a:lnTo>
                    <a:cubicBezTo>
                      <a:pt x="-1373" y="-2650"/>
                      <a:pt x="1" y="52871"/>
                      <a:pt x="1" y="52871"/>
                    </a:cubicBezTo>
                    <a:lnTo>
                      <a:pt x="1" y="93549"/>
                    </a:lnTo>
                    <a:cubicBezTo>
                      <a:pt x="1" y="93549"/>
                      <a:pt x="11133" y="101107"/>
                      <a:pt x="30510" y="107704"/>
                    </a:cubicBezTo>
                    <a:lnTo>
                      <a:pt x="30510" y="75683"/>
                    </a:lnTo>
                    <a:cubicBezTo>
                      <a:pt x="30510" y="75683"/>
                      <a:pt x="30372" y="74721"/>
                      <a:pt x="31747" y="74584"/>
                    </a:cubicBezTo>
                    <a:cubicBezTo>
                      <a:pt x="32709" y="74447"/>
                      <a:pt x="32846" y="75409"/>
                      <a:pt x="32846" y="75546"/>
                    </a:cubicBezTo>
                    <a:cubicBezTo>
                      <a:pt x="36557" y="102756"/>
                      <a:pt x="39168" y="110452"/>
                      <a:pt x="39168" y="110452"/>
                    </a:cubicBezTo>
                    <a:cubicBezTo>
                      <a:pt x="53323" y="114575"/>
                      <a:pt x="70776" y="117736"/>
                      <a:pt x="90840" y="117736"/>
                    </a:cubicBezTo>
                    <a:lnTo>
                      <a:pt x="91939" y="117736"/>
                    </a:lnTo>
                    <a:close/>
                  </a:path>
                </a:pathLst>
              </a:custGeom>
              <a:solidFill>
                <a:srgbClr val="FFFFFF"/>
              </a:solidFill>
              <a:ln w="1371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C54467A-6DD3-0119-37E1-896DC062073A}"/>
                  </a:ext>
                </a:extLst>
              </p:cNvPr>
              <p:cNvSpPr/>
              <p:nvPr/>
            </p:nvSpPr>
            <p:spPr>
              <a:xfrm>
                <a:off x="4506135" y="3793944"/>
                <a:ext cx="116812" cy="116812"/>
              </a:xfrm>
              <a:custGeom>
                <a:avLst/>
                <a:gdLst>
                  <a:gd name="connsiteX0" fmla="*/ 116812 w 116812"/>
                  <a:gd name="connsiteY0" fmla="*/ 58406 h 116812"/>
                  <a:gd name="connsiteX1" fmla="*/ 58406 w 116812"/>
                  <a:gd name="connsiteY1" fmla="*/ 116813 h 116812"/>
                  <a:gd name="connsiteX2" fmla="*/ 0 w 116812"/>
                  <a:gd name="connsiteY2" fmla="*/ 58406 h 116812"/>
                  <a:gd name="connsiteX3" fmla="*/ 58406 w 116812"/>
                  <a:gd name="connsiteY3" fmla="*/ 0 h 116812"/>
                  <a:gd name="connsiteX4" fmla="*/ 116812 w 116812"/>
                  <a:gd name="connsiteY4" fmla="*/ 58406 h 11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2" h="116812">
                    <a:moveTo>
                      <a:pt x="116812" y="58406"/>
                    </a:moveTo>
                    <a:cubicBezTo>
                      <a:pt x="116812" y="90564"/>
                      <a:pt x="90701" y="116813"/>
                      <a:pt x="58406" y="116813"/>
                    </a:cubicBezTo>
                    <a:cubicBezTo>
                      <a:pt x="26248" y="116813"/>
                      <a:pt x="0" y="90701"/>
                      <a:pt x="0" y="58406"/>
                    </a:cubicBezTo>
                    <a:cubicBezTo>
                      <a:pt x="0" y="26248"/>
                      <a:pt x="26111" y="0"/>
                      <a:pt x="58406" y="0"/>
                    </a:cubicBezTo>
                    <a:cubicBezTo>
                      <a:pt x="90701" y="0"/>
                      <a:pt x="116812" y="26248"/>
                      <a:pt x="116812" y="58406"/>
                    </a:cubicBezTo>
                  </a:path>
                </a:pathLst>
              </a:custGeom>
              <a:solidFill>
                <a:srgbClr val="FFFFFF"/>
              </a:solidFill>
              <a:ln w="1371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3517F754-7E71-38E0-342F-181746EF3176}"/>
                  </a:ext>
                </a:extLst>
              </p:cNvPr>
              <p:cNvSpPr/>
              <p:nvPr/>
            </p:nvSpPr>
            <p:spPr>
              <a:xfrm>
                <a:off x="4506135" y="3793944"/>
                <a:ext cx="116812" cy="116812"/>
              </a:xfrm>
              <a:custGeom>
                <a:avLst/>
                <a:gdLst>
                  <a:gd name="connsiteX0" fmla="*/ 116812 w 116812"/>
                  <a:gd name="connsiteY0" fmla="*/ 58406 h 116812"/>
                  <a:gd name="connsiteX1" fmla="*/ 58406 w 116812"/>
                  <a:gd name="connsiteY1" fmla="*/ 116813 h 116812"/>
                  <a:gd name="connsiteX2" fmla="*/ 0 w 116812"/>
                  <a:gd name="connsiteY2" fmla="*/ 58406 h 116812"/>
                  <a:gd name="connsiteX3" fmla="*/ 58406 w 116812"/>
                  <a:gd name="connsiteY3" fmla="*/ 0 h 116812"/>
                  <a:gd name="connsiteX4" fmla="*/ 116812 w 116812"/>
                  <a:gd name="connsiteY4" fmla="*/ 58406 h 11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2" h="116812">
                    <a:moveTo>
                      <a:pt x="116812" y="58406"/>
                    </a:moveTo>
                    <a:cubicBezTo>
                      <a:pt x="116812" y="90663"/>
                      <a:pt x="90663" y="116813"/>
                      <a:pt x="58406" y="116813"/>
                    </a:cubicBezTo>
                    <a:cubicBezTo>
                      <a:pt x="26149" y="116813"/>
                      <a:pt x="0" y="90663"/>
                      <a:pt x="0" y="58406"/>
                    </a:cubicBezTo>
                    <a:cubicBezTo>
                      <a:pt x="0" y="26149"/>
                      <a:pt x="26149" y="0"/>
                      <a:pt x="58406" y="0"/>
                    </a:cubicBezTo>
                    <a:cubicBezTo>
                      <a:pt x="90663" y="0"/>
                      <a:pt x="116812" y="26149"/>
                      <a:pt x="116812" y="58406"/>
                    </a:cubicBezTo>
                    <a:close/>
                  </a:path>
                </a:pathLst>
              </a:custGeom>
              <a:noFill/>
              <a:ln w="19091" cap="flat">
                <a:solidFill>
                  <a:srgbClr val="8DC63F"/>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A875ECAA-1F3F-FFA6-EB1B-5A281C23CC83}"/>
                  </a:ext>
                </a:extLst>
              </p:cNvPr>
              <p:cNvSpPr/>
              <p:nvPr/>
            </p:nvSpPr>
            <p:spPr>
              <a:xfrm>
                <a:off x="4742234" y="3794631"/>
                <a:ext cx="115438" cy="115438"/>
              </a:xfrm>
              <a:custGeom>
                <a:avLst/>
                <a:gdLst>
                  <a:gd name="connsiteX0" fmla="*/ 115438 w 115438"/>
                  <a:gd name="connsiteY0" fmla="*/ 57719 h 115438"/>
                  <a:gd name="connsiteX1" fmla="*/ 57719 w 115438"/>
                  <a:gd name="connsiteY1" fmla="*/ 115438 h 115438"/>
                  <a:gd name="connsiteX2" fmla="*/ 0 w 115438"/>
                  <a:gd name="connsiteY2" fmla="*/ 57719 h 115438"/>
                  <a:gd name="connsiteX3" fmla="*/ 57719 w 115438"/>
                  <a:gd name="connsiteY3" fmla="*/ 0 h 115438"/>
                  <a:gd name="connsiteX4" fmla="*/ 115438 w 115438"/>
                  <a:gd name="connsiteY4" fmla="*/ 57719 h 11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8" h="115438">
                    <a:moveTo>
                      <a:pt x="115438" y="57719"/>
                    </a:moveTo>
                    <a:cubicBezTo>
                      <a:pt x="115438" y="89602"/>
                      <a:pt x="89602" y="115438"/>
                      <a:pt x="57719" y="115438"/>
                    </a:cubicBezTo>
                    <a:cubicBezTo>
                      <a:pt x="25836" y="115438"/>
                      <a:pt x="0" y="89602"/>
                      <a:pt x="0" y="57719"/>
                    </a:cubicBezTo>
                    <a:cubicBezTo>
                      <a:pt x="0" y="25836"/>
                      <a:pt x="25836" y="0"/>
                      <a:pt x="57719" y="0"/>
                    </a:cubicBezTo>
                    <a:cubicBezTo>
                      <a:pt x="89602" y="0"/>
                      <a:pt x="115438" y="25836"/>
                      <a:pt x="115438" y="57719"/>
                    </a:cubicBezTo>
                  </a:path>
                </a:pathLst>
              </a:custGeom>
              <a:solidFill>
                <a:srgbClr val="FFFFFF"/>
              </a:solidFill>
              <a:ln w="1371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1B669B73-365B-33E9-AE00-9DB331C06893}"/>
                  </a:ext>
                </a:extLst>
              </p:cNvPr>
              <p:cNvSpPr/>
              <p:nvPr/>
            </p:nvSpPr>
            <p:spPr>
              <a:xfrm>
                <a:off x="4742234" y="3794631"/>
                <a:ext cx="115438" cy="115438"/>
              </a:xfrm>
              <a:custGeom>
                <a:avLst/>
                <a:gdLst>
                  <a:gd name="connsiteX0" fmla="*/ 115438 w 115438"/>
                  <a:gd name="connsiteY0" fmla="*/ 57719 h 115438"/>
                  <a:gd name="connsiteX1" fmla="*/ 57719 w 115438"/>
                  <a:gd name="connsiteY1" fmla="*/ 115438 h 115438"/>
                  <a:gd name="connsiteX2" fmla="*/ 0 w 115438"/>
                  <a:gd name="connsiteY2" fmla="*/ 57719 h 115438"/>
                  <a:gd name="connsiteX3" fmla="*/ 57719 w 115438"/>
                  <a:gd name="connsiteY3" fmla="*/ 0 h 115438"/>
                  <a:gd name="connsiteX4" fmla="*/ 115438 w 115438"/>
                  <a:gd name="connsiteY4" fmla="*/ 57719 h 11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38" h="115438">
                    <a:moveTo>
                      <a:pt x="115438" y="57719"/>
                    </a:moveTo>
                    <a:cubicBezTo>
                      <a:pt x="115438" y="89597"/>
                      <a:pt x="89596" y="115438"/>
                      <a:pt x="57719" y="115438"/>
                    </a:cubicBezTo>
                    <a:cubicBezTo>
                      <a:pt x="25842" y="115438"/>
                      <a:pt x="0" y="89597"/>
                      <a:pt x="0" y="57719"/>
                    </a:cubicBezTo>
                    <a:cubicBezTo>
                      <a:pt x="0" y="25842"/>
                      <a:pt x="25842" y="0"/>
                      <a:pt x="57719" y="0"/>
                    </a:cubicBezTo>
                    <a:cubicBezTo>
                      <a:pt x="89596" y="0"/>
                      <a:pt x="115438" y="25842"/>
                      <a:pt x="115438" y="57719"/>
                    </a:cubicBezTo>
                    <a:close/>
                  </a:path>
                </a:pathLst>
              </a:custGeom>
              <a:noFill/>
              <a:ln w="19091" cap="flat">
                <a:solidFill>
                  <a:srgbClr val="8DC63F"/>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ACB8992E-EBEB-400D-AC7B-9C5F6CA94C4C}"/>
                  </a:ext>
                </a:extLst>
              </p:cNvPr>
              <p:cNvSpPr/>
              <p:nvPr/>
            </p:nvSpPr>
            <p:spPr>
              <a:xfrm>
                <a:off x="4544475" y="3926139"/>
                <a:ext cx="278017" cy="179212"/>
              </a:xfrm>
              <a:custGeom>
                <a:avLst/>
                <a:gdLst>
                  <a:gd name="connsiteX0" fmla="*/ 139902 w 278017"/>
                  <a:gd name="connsiteY0" fmla="*/ 179213 h 179212"/>
                  <a:gd name="connsiteX1" fmla="*/ 218647 w 278017"/>
                  <a:gd name="connsiteY1" fmla="*/ 168081 h 179212"/>
                  <a:gd name="connsiteX2" fmla="*/ 228130 w 278017"/>
                  <a:gd name="connsiteY2" fmla="*/ 115035 h 179212"/>
                  <a:gd name="connsiteX3" fmla="*/ 229779 w 278017"/>
                  <a:gd name="connsiteY3" fmla="*/ 113523 h 179212"/>
                  <a:gd name="connsiteX4" fmla="*/ 231565 w 278017"/>
                  <a:gd name="connsiteY4" fmla="*/ 115172 h 179212"/>
                  <a:gd name="connsiteX5" fmla="*/ 231565 w 278017"/>
                  <a:gd name="connsiteY5" fmla="*/ 163959 h 179212"/>
                  <a:gd name="connsiteX6" fmla="*/ 278015 w 278017"/>
                  <a:gd name="connsiteY6" fmla="*/ 142383 h 179212"/>
                  <a:gd name="connsiteX7" fmla="*/ 278015 w 278017"/>
                  <a:gd name="connsiteY7" fmla="*/ 80403 h 179212"/>
                  <a:gd name="connsiteX8" fmla="*/ 139215 w 278017"/>
                  <a:gd name="connsiteY8" fmla="*/ 146 h 179212"/>
                  <a:gd name="connsiteX9" fmla="*/ 138802 w 278017"/>
                  <a:gd name="connsiteY9" fmla="*/ 146 h 179212"/>
                  <a:gd name="connsiteX10" fmla="*/ 2 w 278017"/>
                  <a:gd name="connsiteY10" fmla="*/ 80403 h 179212"/>
                  <a:gd name="connsiteX11" fmla="*/ 2 w 278017"/>
                  <a:gd name="connsiteY11" fmla="*/ 142383 h 179212"/>
                  <a:gd name="connsiteX12" fmla="*/ 46452 w 278017"/>
                  <a:gd name="connsiteY12" fmla="*/ 163959 h 179212"/>
                  <a:gd name="connsiteX13" fmla="*/ 46452 w 278017"/>
                  <a:gd name="connsiteY13" fmla="*/ 115172 h 179212"/>
                  <a:gd name="connsiteX14" fmla="*/ 48238 w 278017"/>
                  <a:gd name="connsiteY14" fmla="*/ 113523 h 179212"/>
                  <a:gd name="connsiteX15" fmla="*/ 49887 w 278017"/>
                  <a:gd name="connsiteY15" fmla="*/ 115035 h 179212"/>
                  <a:gd name="connsiteX16" fmla="*/ 59370 w 278017"/>
                  <a:gd name="connsiteY16" fmla="*/ 168081 h 179212"/>
                  <a:gd name="connsiteX17" fmla="*/ 138115 w 278017"/>
                  <a:gd name="connsiteY17" fmla="*/ 179213 h 179212"/>
                  <a:gd name="connsiteX18" fmla="*/ 139902 w 278017"/>
                  <a:gd name="connsiteY18" fmla="*/ 179213 h 17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017" h="179212">
                    <a:moveTo>
                      <a:pt x="139902" y="179213"/>
                    </a:moveTo>
                    <a:cubicBezTo>
                      <a:pt x="170410" y="179213"/>
                      <a:pt x="197071" y="174266"/>
                      <a:pt x="218647" y="168081"/>
                    </a:cubicBezTo>
                    <a:cubicBezTo>
                      <a:pt x="218647" y="168081"/>
                      <a:pt x="222632" y="156400"/>
                      <a:pt x="228130" y="115035"/>
                    </a:cubicBezTo>
                    <a:cubicBezTo>
                      <a:pt x="228130" y="114897"/>
                      <a:pt x="228267" y="113386"/>
                      <a:pt x="229779" y="113523"/>
                    </a:cubicBezTo>
                    <a:cubicBezTo>
                      <a:pt x="231703" y="113661"/>
                      <a:pt x="231565" y="115172"/>
                      <a:pt x="231565" y="115172"/>
                    </a:cubicBezTo>
                    <a:lnTo>
                      <a:pt x="231565" y="163959"/>
                    </a:lnTo>
                    <a:cubicBezTo>
                      <a:pt x="261112" y="153789"/>
                      <a:pt x="278015" y="142383"/>
                      <a:pt x="278015" y="142383"/>
                    </a:cubicBezTo>
                    <a:lnTo>
                      <a:pt x="278015" y="80403"/>
                    </a:lnTo>
                    <a:cubicBezTo>
                      <a:pt x="278015" y="80403"/>
                      <a:pt x="280077" y="-3976"/>
                      <a:pt x="139215" y="146"/>
                    </a:cubicBezTo>
                    <a:lnTo>
                      <a:pt x="138802" y="146"/>
                    </a:lnTo>
                    <a:cubicBezTo>
                      <a:pt x="-2060" y="-3976"/>
                      <a:pt x="2" y="80403"/>
                      <a:pt x="2" y="80403"/>
                    </a:cubicBezTo>
                    <a:lnTo>
                      <a:pt x="2" y="142383"/>
                    </a:lnTo>
                    <a:cubicBezTo>
                      <a:pt x="2" y="142383"/>
                      <a:pt x="16905" y="153789"/>
                      <a:pt x="46452" y="163959"/>
                    </a:cubicBezTo>
                    <a:lnTo>
                      <a:pt x="46452" y="115172"/>
                    </a:lnTo>
                    <a:cubicBezTo>
                      <a:pt x="46452" y="115172"/>
                      <a:pt x="46314" y="113661"/>
                      <a:pt x="48238" y="113523"/>
                    </a:cubicBezTo>
                    <a:cubicBezTo>
                      <a:pt x="49750" y="113386"/>
                      <a:pt x="49887" y="114897"/>
                      <a:pt x="49887" y="115035"/>
                    </a:cubicBezTo>
                    <a:cubicBezTo>
                      <a:pt x="55385" y="156400"/>
                      <a:pt x="59370" y="168081"/>
                      <a:pt x="59370" y="168081"/>
                    </a:cubicBezTo>
                    <a:cubicBezTo>
                      <a:pt x="80946" y="174266"/>
                      <a:pt x="107607" y="179213"/>
                      <a:pt x="138115" y="179213"/>
                    </a:cubicBezTo>
                    <a:lnTo>
                      <a:pt x="139902" y="179213"/>
                    </a:lnTo>
                    <a:close/>
                  </a:path>
                </a:pathLst>
              </a:custGeom>
              <a:solidFill>
                <a:srgbClr val="FFFFFF"/>
              </a:solidFill>
              <a:ln w="1371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3142502C-4734-6466-54C9-B19FC99AFE10}"/>
                  </a:ext>
                </a:extLst>
              </p:cNvPr>
              <p:cNvSpPr/>
              <p:nvPr/>
            </p:nvSpPr>
            <p:spPr>
              <a:xfrm>
                <a:off x="4544475" y="3926139"/>
                <a:ext cx="278017" cy="179212"/>
              </a:xfrm>
              <a:custGeom>
                <a:avLst/>
                <a:gdLst>
                  <a:gd name="connsiteX0" fmla="*/ 139902 w 278017"/>
                  <a:gd name="connsiteY0" fmla="*/ 179213 h 179212"/>
                  <a:gd name="connsiteX1" fmla="*/ 218647 w 278017"/>
                  <a:gd name="connsiteY1" fmla="*/ 168081 h 179212"/>
                  <a:gd name="connsiteX2" fmla="*/ 228130 w 278017"/>
                  <a:gd name="connsiteY2" fmla="*/ 115035 h 179212"/>
                  <a:gd name="connsiteX3" fmla="*/ 229779 w 278017"/>
                  <a:gd name="connsiteY3" fmla="*/ 113523 h 179212"/>
                  <a:gd name="connsiteX4" fmla="*/ 231565 w 278017"/>
                  <a:gd name="connsiteY4" fmla="*/ 115172 h 179212"/>
                  <a:gd name="connsiteX5" fmla="*/ 231565 w 278017"/>
                  <a:gd name="connsiteY5" fmla="*/ 163959 h 179212"/>
                  <a:gd name="connsiteX6" fmla="*/ 278015 w 278017"/>
                  <a:gd name="connsiteY6" fmla="*/ 142383 h 179212"/>
                  <a:gd name="connsiteX7" fmla="*/ 278015 w 278017"/>
                  <a:gd name="connsiteY7" fmla="*/ 80403 h 179212"/>
                  <a:gd name="connsiteX8" fmla="*/ 139215 w 278017"/>
                  <a:gd name="connsiteY8" fmla="*/ 146 h 179212"/>
                  <a:gd name="connsiteX9" fmla="*/ 138802 w 278017"/>
                  <a:gd name="connsiteY9" fmla="*/ 146 h 179212"/>
                  <a:gd name="connsiteX10" fmla="*/ 2 w 278017"/>
                  <a:gd name="connsiteY10" fmla="*/ 80403 h 179212"/>
                  <a:gd name="connsiteX11" fmla="*/ 2 w 278017"/>
                  <a:gd name="connsiteY11" fmla="*/ 142383 h 179212"/>
                  <a:gd name="connsiteX12" fmla="*/ 46452 w 278017"/>
                  <a:gd name="connsiteY12" fmla="*/ 163959 h 179212"/>
                  <a:gd name="connsiteX13" fmla="*/ 46452 w 278017"/>
                  <a:gd name="connsiteY13" fmla="*/ 115172 h 179212"/>
                  <a:gd name="connsiteX14" fmla="*/ 48238 w 278017"/>
                  <a:gd name="connsiteY14" fmla="*/ 113523 h 179212"/>
                  <a:gd name="connsiteX15" fmla="*/ 49887 w 278017"/>
                  <a:gd name="connsiteY15" fmla="*/ 115035 h 179212"/>
                  <a:gd name="connsiteX16" fmla="*/ 59370 w 278017"/>
                  <a:gd name="connsiteY16" fmla="*/ 168081 h 179212"/>
                  <a:gd name="connsiteX17" fmla="*/ 138115 w 278017"/>
                  <a:gd name="connsiteY17" fmla="*/ 179213 h 179212"/>
                  <a:gd name="connsiteX18" fmla="*/ 139902 w 278017"/>
                  <a:gd name="connsiteY18" fmla="*/ 179213 h 17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017" h="179212">
                    <a:moveTo>
                      <a:pt x="139902" y="179213"/>
                    </a:moveTo>
                    <a:cubicBezTo>
                      <a:pt x="170410" y="179213"/>
                      <a:pt x="197071" y="174266"/>
                      <a:pt x="218647" y="168081"/>
                    </a:cubicBezTo>
                    <a:cubicBezTo>
                      <a:pt x="218647" y="168081"/>
                      <a:pt x="222632" y="156400"/>
                      <a:pt x="228130" y="115035"/>
                    </a:cubicBezTo>
                    <a:cubicBezTo>
                      <a:pt x="228130" y="114897"/>
                      <a:pt x="228267" y="113386"/>
                      <a:pt x="229779" y="113523"/>
                    </a:cubicBezTo>
                    <a:cubicBezTo>
                      <a:pt x="231703" y="113661"/>
                      <a:pt x="231565" y="115172"/>
                      <a:pt x="231565" y="115172"/>
                    </a:cubicBezTo>
                    <a:lnTo>
                      <a:pt x="231565" y="163959"/>
                    </a:lnTo>
                    <a:cubicBezTo>
                      <a:pt x="261112" y="153789"/>
                      <a:pt x="278015" y="142383"/>
                      <a:pt x="278015" y="142383"/>
                    </a:cubicBezTo>
                    <a:lnTo>
                      <a:pt x="278015" y="80403"/>
                    </a:lnTo>
                    <a:cubicBezTo>
                      <a:pt x="278015" y="80403"/>
                      <a:pt x="280077" y="-3976"/>
                      <a:pt x="139215" y="146"/>
                    </a:cubicBezTo>
                    <a:lnTo>
                      <a:pt x="138802" y="146"/>
                    </a:lnTo>
                    <a:cubicBezTo>
                      <a:pt x="-2060" y="-3976"/>
                      <a:pt x="2" y="80403"/>
                      <a:pt x="2" y="80403"/>
                    </a:cubicBezTo>
                    <a:lnTo>
                      <a:pt x="2" y="142383"/>
                    </a:lnTo>
                    <a:cubicBezTo>
                      <a:pt x="2" y="142383"/>
                      <a:pt x="16905" y="153789"/>
                      <a:pt x="46452" y="163959"/>
                    </a:cubicBezTo>
                    <a:lnTo>
                      <a:pt x="46452" y="115172"/>
                    </a:lnTo>
                    <a:cubicBezTo>
                      <a:pt x="46452" y="115172"/>
                      <a:pt x="46314" y="113661"/>
                      <a:pt x="48238" y="113523"/>
                    </a:cubicBezTo>
                    <a:cubicBezTo>
                      <a:pt x="49750" y="113386"/>
                      <a:pt x="49887" y="114897"/>
                      <a:pt x="49887" y="115035"/>
                    </a:cubicBezTo>
                    <a:cubicBezTo>
                      <a:pt x="55385" y="156400"/>
                      <a:pt x="59370" y="168081"/>
                      <a:pt x="59370" y="168081"/>
                    </a:cubicBezTo>
                    <a:cubicBezTo>
                      <a:pt x="80946" y="174266"/>
                      <a:pt x="107607" y="179213"/>
                      <a:pt x="138115" y="179213"/>
                    </a:cubicBezTo>
                    <a:lnTo>
                      <a:pt x="139902" y="179213"/>
                    </a:lnTo>
                    <a:close/>
                  </a:path>
                </a:pathLst>
              </a:custGeom>
              <a:noFill/>
              <a:ln w="30012" cap="flat">
                <a:solidFill>
                  <a:srgbClr val="8DC63F"/>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A263EDE-BFEF-1D0E-A495-F711FAF6C2C4}"/>
                  </a:ext>
                </a:extLst>
              </p:cNvPr>
              <p:cNvSpPr/>
              <p:nvPr/>
            </p:nvSpPr>
            <p:spPr>
              <a:xfrm>
                <a:off x="4544475" y="3926277"/>
                <a:ext cx="278017" cy="179212"/>
              </a:xfrm>
              <a:custGeom>
                <a:avLst/>
                <a:gdLst>
                  <a:gd name="connsiteX0" fmla="*/ 139902 w 278017"/>
                  <a:gd name="connsiteY0" fmla="*/ 179076 h 179212"/>
                  <a:gd name="connsiteX1" fmla="*/ 216036 w 278017"/>
                  <a:gd name="connsiteY1" fmla="*/ 168769 h 179212"/>
                  <a:gd name="connsiteX2" fmla="*/ 225518 w 278017"/>
                  <a:gd name="connsiteY2" fmla="*/ 115722 h 179212"/>
                  <a:gd name="connsiteX3" fmla="*/ 229779 w 278017"/>
                  <a:gd name="connsiteY3" fmla="*/ 113523 h 179212"/>
                  <a:gd name="connsiteX4" fmla="*/ 231565 w 278017"/>
                  <a:gd name="connsiteY4" fmla="*/ 115172 h 179212"/>
                  <a:gd name="connsiteX5" fmla="*/ 231565 w 278017"/>
                  <a:gd name="connsiteY5" fmla="*/ 163959 h 179212"/>
                  <a:gd name="connsiteX6" fmla="*/ 278015 w 278017"/>
                  <a:gd name="connsiteY6" fmla="*/ 142383 h 179212"/>
                  <a:gd name="connsiteX7" fmla="*/ 278015 w 278017"/>
                  <a:gd name="connsiteY7" fmla="*/ 80403 h 179212"/>
                  <a:gd name="connsiteX8" fmla="*/ 139215 w 278017"/>
                  <a:gd name="connsiteY8" fmla="*/ 146 h 179212"/>
                  <a:gd name="connsiteX9" fmla="*/ 138802 w 278017"/>
                  <a:gd name="connsiteY9" fmla="*/ 146 h 179212"/>
                  <a:gd name="connsiteX10" fmla="*/ 2 w 278017"/>
                  <a:gd name="connsiteY10" fmla="*/ 80403 h 179212"/>
                  <a:gd name="connsiteX11" fmla="*/ 2 w 278017"/>
                  <a:gd name="connsiteY11" fmla="*/ 142383 h 179212"/>
                  <a:gd name="connsiteX12" fmla="*/ 46452 w 278017"/>
                  <a:gd name="connsiteY12" fmla="*/ 163959 h 179212"/>
                  <a:gd name="connsiteX13" fmla="*/ 46452 w 278017"/>
                  <a:gd name="connsiteY13" fmla="*/ 115172 h 179212"/>
                  <a:gd name="connsiteX14" fmla="*/ 48238 w 278017"/>
                  <a:gd name="connsiteY14" fmla="*/ 113523 h 179212"/>
                  <a:gd name="connsiteX15" fmla="*/ 51949 w 278017"/>
                  <a:gd name="connsiteY15" fmla="*/ 115722 h 179212"/>
                  <a:gd name="connsiteX16" fmla="*/ 61431 w 278017"/>
                  <a:gd name="connsiteY16" fmla="*/ 168769 h 179212"/>
                  <a:gd name="connsiteX17" fmla="*/ 138115 w 278017"/>
                  <a:gd name="connsiteY17" fmla="*/ 179213 h 179212"/>
                  <a:gd name="connsiteX18" fmla="*/ 139902 w 278017"/>
                  <a:gd name="connsiteY18" fmla="*/ 179213 h 17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017" h="179212">
                    <a:moveTo>
                      <a:pt x="139902" y="179076"/>
                    </a:moveTo>
                    <a:cubicBezTo>
                      <a:pt x="170410" y="179076"/>
                      <a:pt x="194460" y="174953"/>
                      <a:pt x="216036" y="168769"/>
                    </a:cubicBezTo>
                    <a:cubicBezTo>
                      <a:pt x="216036" y="168769"/>
                      <a:pt x="220021" y="157087"/>
                      <a:pt x="225518" y="115722"/>
                    </a:cubicBezTo>
                    <a:cubicBezTo>
                      <a:pt x="225518" y="115585"/>
                      <a:pt x="228267" y="113386"/>
                      <a:pt x="229779" y="113523"/>
                    </a:cubicBezTo>
                    <a:cubicBezTo>
                      <a:pt x="231703" y="113661"/>
                      <a:pt x="231565" y="115172"/>
                      <a:pt x="231565" y="115172"/>
                    </a:cubicBezTo>
                    <a:lnTo>
                      <a:pt x="231565" y="163959"/>
                    </a:lnTo>
                    <a:cubicBezTo>
                      <a:pt x="261112" y="153789"/>
                      <a:pt x="278015" y="142383"/>
                      <a:pt x="278015" y="142383"/>
                    </a:cubicBezTo>
                    <a:lnTo>
                      <a:pt x="278015" y="80403"/>
                    </a:lnTo>
                    <a:cubicBezTo>
                      <a:pt x="278015" y="80403"/>
                      <a:pt x="280077" y="-3977"/>
                      <a:pt x="139215" y="146"/>
                    </a:cubicBezTo>
                    <a:lnTo>
                      <a:pt x="138802" y="146"/>
                    </a:lnTo>
                    <a:cubicBezTo>
                      <a:pt x="-2060" y="-3977"/>
                      <a:pt x="2" y="80403"/>
                      <a:pt x="2" y="80403"/>
                    </a:cubicBezTo>
                    <a:lnTo>
                      <a:pt x="2" y="142383"/>
                    </a:lnTo>
                    <a:cubicBezTo>
                      <a:pt x="2" y="142383"/>
                      <a:pt x="16905" y="153789"/>
                      <a:pt x="46452" y="163959"/>
                    </a:cubicBezTo>
                    <a:lnTo>
                      <a:pt x="46452" y="115172"/>
                    </a:lnTo>
                    <a:cubicBezTo>
                      <a:pt x="46452" y="115172"/>
                      <a:pt x="46314" y="113661"/>
                      <a:pt x="48238" y="113523"/>
                    </a:cubicBezTo>
                    <a:cubicBezTo>
                      <a:pt x="49750" y="113386"/>
                      <a:pt x="51949" y="115585"/>
                      <a:pt x="51949" y="115722"/>
                    </a:cubicBezTo>
                    <a:cubicBezTo>
                      <a:pt x="57446" y="157087"/>
                      <a:pt x="61431" y="168769"/>
                      <a:pt x="61431" y="168769"/>
                    </a:cubicBezTo>
                    <a:cubicBezTo>
                      <a:pt x="83007" y="174953"/>
                      <a:pt x="107607" y="179213"/>
                      <a:pt x="138115" y="179213"/>
                    </a:cubicBezTo>
                    <a:lnTo>
                      <a:pt x="139902" y="179213"/>
                    </a:lnTo>
                    <a:close/>
                  </a:path>
                </a:pathLst>
              </a:custGeom>
              <a:solidFill>
                <a:srgbClr val="FFFFFF"/>
              </a:solidFill>
              <a:ln w="1371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4608D7F0-0DF1-C6F8-424D-5ABC9931D477}"/>
                  </a:ext>
                </a:extLst>
              </p:cNvPr>
              <p:cNvSpPr/>
              <p:nvPr/>
            </p:nvSpPr>
            <p:spPr>
              <a:xfrm>
                <a:off x="4597111" y="3759312"/>
                <a:ext cx="170958" cy="170958"/>
              </a:xfrm>
              <a:custGeom>
                <a:avLst/>
                <a:gdLst>
                  <a:gd name="connsiteX0" fmla="*/ 170958 w 170958"/>
                  <a:gd name="connsiteY0" fmla="*/ 85479 h 170958"/>
                  <a:gd name="connsiteX1" fmla="*/ 85479 w 170958"/>
                  <a:gd name="connsiteY1" fmla="*/ 170959 h 170958"/>
                  <a:gd name="connsiteX2" fmla="*/ 0 w 170958"/>
                  <a:gd name="connsiteY2" fmla="*/ 85479 h 170958"/>
                  <a:gd name="connsiteX3" fmla="*/ 85479 w 170958"/>
                  <a:gd name="connsiteY3" fmla="*/ 0 h 170958"/>
                  <a:gd name="connsiteX4" fmla="*/ 170958 w 170958"/>
                  <a:gd name="connsiteY4" fmla="*/ 85479 h 1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8" h="170958">
                    <a:moveTo>
                      <a:pt x="170958" y="85479"/>
                    </a:moveTo>
                    <a:cubicBezTo>
                      <a:pt x="170958" y="132617"/>
                      <a:pt x="132754" y="170959"/>
                      <a:pt x="85479" y="170959"/>
                    </a:cubicBezTo>
                    <a:cubicBezTo>
                      <a:pt x="38342" y="170959"/>
                      <a:pt x="0" y="132754"/>
                      <a:pt x="0" y="85479"/>
                    </a:cubicBezTo>
                    <a:cubicBezTo>
                      <a:pt x="0" y="38342"/>
                      <a:pt x="38205" y="0"/>
                      <a:pt x="85479" y="0"/>
                    </a:cubicBezTo>
                    <a:cubicBezTo>
                      <a:pt x="132754" y="0"/>
                      <a:pt x="170958" y="38205"/>
                      <a:pt x="170958" y="85479"/>
                    </a:cubicBezTo>
                  </a:path>
                </a:pathLst>
              </a:custGeom>
              <a:solidFill>
                <a:srgbClr val="FFFFFF"/>
              </a:solidFill>
              <a:ln w="1371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A93FE13-2EB9-1C61-4044-172F29250E0C}"/>
                  </a:ext>
                </a:extLst>
              </p:cNvPr>
              <p:cNvSpPr/>
              <p:nvPr/>
            </p:nvSpPr>
            <p:spPr>
              <a:xfrm>
                <a:off x="4597111" y="3759312"/>
                <a:ext cx="170958" cy="170958"/>
              </a:xfrm>
              <a:custGeom>
                <a:avLst/>
                <a:gdLst>
                  <a:gd name="connsiteX0" fmla="*/ 170958 w 170958"/>
                  <a:gd name="connsiteY0" fmla="*/ 85479 h 170958"/>
                  <a:gd name="connsiteX1" fmla="*/ 85479 w 170958"/>
                  <a:gd name="connsiteY1" fmla="*/ 170959 h 170958"/>
                  <a:gd name="connsiteX2" fmla="*/ 0 w 170958"/>
                  <a:gd name="connsiteY2" fmla="*/ 85479 h 170958"/>
                  <a:gd name="connsiteX3" fmla="*/ 85479 w 170958"/>
                  <a:gd name="connsiteY3" fmla="*/ 0 h 170958"/>
                  <a:gd name="connsiteX4" fmla="*/ 170958 w 170958"/>
                  <a:gd name="connsiteY4" fmla="*/ 85479 h 1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8" h="170958">
                    <a:moveTo>
                      <a:pt x="170958" y="85479"/>
                    </a:moveTo>
                    <a:cubicBezTo>
                      <a:pt x="170958" y="132617"/>
                      <a:pt x="132754" y="170959"/>
                      <a:pt x="85479" y="170959"/>
                    </a:cubicBezTo>
                    <a:cubicBezTo>
                      <a:pt x="38342" y="170959"/>
                      <a:pt x="0" y="132754"/>
                      <a:pt x="0" y="85479"/>
                    </a:cubicBezTo>
                    <a:cubicBezTo>
                      <a:pt x="0" y="38342"/>
                      <a:pt x="38205" y="0"/>
                      <a:pt x="85479" y="0"/>
                    </a:cubicBezTo>
                    <a:cubicBezTo>
                      <a:pt x="132754" y="0"/>
                      <a:pt x="170958" y="38205"/>
                      <a:pt x="170958" y="85479"/>
                    </a:cubicBezTo>
                    <a:close/>
                  </a:path>
                </a:pathLst>
              </a:custGeom>
              <a:noFill/>
              <a:ln w="19091" cap="flat">
                <a:solidFill>
                  <a:srgbClr val="8DC63F"/>
                </a:solidFill>
                <a:prstDash val="solid"/>
                <a:miter/>
              </a:ln>
            </p:spPr>
            <p:txBody>
              <a:bodyPr rtlCol="0" anchor="ctr"/>
              <a:lstStyle/>
              <a:p>
                <a:endParaRPr lang="en-US"/>
              </a:p>
            </p:txBody>
          </p:sp>
        </p:grpSp>
        <p:sp>
          <p:nvSpPr>
            <p:cNvPr id="261" name="Freeform: Shape 260">
              <a:extLst>
                <a:ext uri="{FF2B5EF4-FFF2-40B4-BE49-F238E27FC236}">
                  <a16:creationId xmlns:a16="http://schemas.microsoft.com/office/drawing/2014/main" id="{CC369775-8774-B8F0-764A-88506A449B9B}"/>
                </a:ext>
              </a:extLst>
            </p:cNvPr>
            <p:cNvSpPr/>
            <p:nvPr/>
          </p:nvSpPr>
          <p:spPr>
            <a:xfrm>
              <a:off x="5331930" y="3435261"/>
              <a:ext cx="1563362" cy="1563363"/>
            </a:xfrm>
            <a:custGeom>
              <a:avLst/>
              <a:gdLst>
                <a:gd name="connsiteX0" fmla="*/ 1563363 w 1563362"/>
                <a:gd name="connsiteY0" fmla="*/ 781682 h 1563363"/>
                <a:gd name="connsiteX1" fmla="*/ 781682 w 1563362"/>
                <a:gd name="connsiteY1" fmla="*/ 1563364 h 1563363"/>
                <a:gd name="connsiteX2" fmla="*/ 0 w 1563362"/>
                <a:gd name="connsiteY2" fmla="*/ 781682 h 1563363"/>
                <a:gd name="connsiteX3" fmla="*/ 781682 w 1563362"/>
                <a:gd name="connsiteY3" fmla="*/ 0 h 1563363"/>
                <a:gd name="connsiteX4" fmla="*/ 1563363 w 1563362"/>
                <a:gd name="connsiteY4" fmla="*/ 781682 h 156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62" h="1563363">
                  <a:moveTo>
                    <a:pt x="1563363" y="781682"/>
                  </a:moveTo>
                  <a:cubicBezTo>
                    <a:pt x="1563363" y="1213476"/>
                    <a:pt x="1213338" y="1563364"/>
                    <a:pt x="781682" y="1563364"/>
                  </a:cubicBezTo>
                  <a:cubicBezTo>
                    <a:pt x="349888" y="1563364"/>
                    <a:pt x="0" y="1213338"/>
                    <a:pt x="0" y="781682"/>
                  </a:cubicBezTo>
                  <a:cubicBezTo>
                    <a:pt x="0" y="350025"/>
                    <a:pt x="350025" y="0"/>
                    <a:pt x="781682" y="0"/>
                  </a:cubicBezTo>
                  <a:cubicBezTo>
                    <a:pt x="1213475" y="0"/>
                    <a:pt x="1563363" y="350025"/>
                    <a:pt x="1563363" y="781682"/>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w="30792" cap="flat">
              <a:solidFill>
                <a:srgbClr val="BCBEC0"/>
              </a:solidFill>
              <a:prstDash val="solid"/>
              <a:miter/>
            </a:ln>
          </p:spPr>
          <p:txBody>
            <a:bodyPr rtlCol="0" anchor="ctr"/>
            <a:lstStyle/>
            <a:p>
              <a:endParaRPr lang="en-US"/>
            </a:p>
          </p:txBody>
        </p:sp>
        <p:sp>
          <p:nvSpPr>
            <p:cNvPr id="385" name="TextBox 384">
              <a:extLst>
                <a:ext uri="{FF2B5EF4-FFF2-40B4-BE49-F238E27FC236}">
                  <a16:creationId xmlns:a16="http://schemas.microsoft.com/office/drawing/2014/main" id="{D63175A4-1B87-C90F-713D-6A09B9CBBC05}"/>
                </a:ext>
              </a:extLst>
            </p:cNvPr>
            <p:cNvSpPr txBox="1"/>
            <p:nvPr/>
          </p:nvSpPr>
          <p:spPr>
            <a:xfrm>
              <a:off x="4698730" y="3377586"/>
              <a:ext cx="975254"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Mental Health</a:t>
              </a:r>
            </a:p>
          </p:txBody>
        </p:sp>
        <p:sp>
          <p:nvSpPr>
            <p:cNvPr id="386" name="TextBox 385">
              <a:extLst>
                <a:ext uri="{FF2B5EF4-FFF2-40B4-BE49-F238E27FC236}">
                  <a16:creationId xmlns:a16="http://schemas.microsoft.com/office/drawing/2014/main" id="{644B7118-2558-5C81-26A7-A795EEE9DF1F}"/>
                </a:ext>
              </a:extLst>
            </p:cNvPr>
            <p:cNvSpPr txBox="1"/>
            <p:nvPr/>
          </p:nvSpPr>
          <p:spPr>
            <a:xfrm>
              <a:off x="5626947" y="3103637"/>
              <a:ext cx="975254"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Environment</a:t>
              </a:r>
            </a:p>
          </p:txBody>
        </p:sp>
        <p:sp>
          <p:nvSpPr>
            <p:cNvPr id="387" name="TextBox 386">
              <a:extLst>
                <a:ext uri="{FF2B5EF4-FFF2-40B4-BE49-F238E27FC236}">
                  <a16:creationId xmlns:a16="http://schemas.microsoft.com/office/drawing/2014/main" id="{835E43D6-1D84-563D-4094-ED49A2E326D9}"/>
                </a:ext>
              </a:extLst>
            </p:cNvPr>
            <p:cNvSpPr txBox="1"/>
            <p:nvPr/>
          </p:nvSpPr>
          <p:spPr>
            <a:xfrm>
              <a:off x="6535434" y="3421678"/>
              <a:ext cx="975254"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Income</a:t>
              </a:r>
            </a:p>
          </p:txBody>
        </p:sp>
        <p:sp>
          <p:nvSpPr>
            <p:cNvPr id="388" name="TextBox 387">
              <a:extLst>
                <a:ext uri="{FF2B5EF4-FFF2-40B4-BE49-F238E27FC236}">
                  <a16:creationId xmlns:a16="http://schemas.microsoft.com/office/drawing/2014/main" id="{0BF248A3-5B07-3422-85C9-2801103719AF}"/>
                </a:ext>
              </a:extLst>
            </p:cNvPr>
            <p:cNvSpPr txBox="1"/>
            <p:nvPr/>
          </p:nvSpPr>
          <p:spPr>
            <a:xfrm>
              <a:off x="7042799" y="4291129"/>
              <a:ext cx="975254"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Housing</a:t>
              </a:r>
            </a:p>
          </p:txBody>
        </p:sp>
        <p:sp>
          <p:nvSpPr>
            <p:cNvPr id="389" name="TextBox 388">
              <a:extLst>
                <a:ext uri="{FF2B5EF4-FFF2-40B4-BE49-F238E27FC236}">
                  <a16:creationId xmlns:a16="http://schemas.microsoft.com/office/drawing/2014/main" id="{490B25D0-A36D-D2F8-C5F0-885DC892CB4B}"/>
                </a:ext>
              </a:extLst>
            </p:cNvPr>
            <p:cNvSpPr txBox="1"/>
            <p:nvPr/>
          </p:nvSpPr>
          <p:spPr>
            <a:xfrm>
              <a:off x="6858000" y="5178211"/>
              <a:ext cx="975254" cy="3693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Access to Health Care</a:t>
              </a:r>
            </a:p>
          </p:txBody>
        </p:sp>
        <p:sp>
          <p:nvSpPr>
            <p:cNvPr id="390" name="TextBox 389">
              <a:extLst>
                <a:ext uri="{FF2B5EF4-FFF2-40B4-BE49-F238E27FC236}">
                  <a16:creationId xmlns:a16="http://schemas.microsoft.com/office/drawing/2014/main" id="{E6F7876D-E0C9-F8F3-9498-17F385485195}"/>
                </a:ext>
              </a:extLst>
            </p:cNvPr>
            <p:cNvSpPr txBox="1"/>
            <p:nvPr/>
          </p:nvSpPr>
          <p:spPr>
            <a:xfrm>
              <a:off x="6172200" y="5853257"/>
              <a:ext cx="1050250"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Food Insecurity</a:t>
              </a:r>
            </a:p>
          </p:txBody>
        </p:sp>
        <p:sp>
          <p:nvSpPr>
            <p:cNvPr id="391" name="TextBox 390">
              <a:extLst>
                <a:ext uri="{FF2B5EF4-FFF2-40B4-BE49-F238E27FC236}">
                  <a16:creationId xmlns:a16="http://schemas.microsoft.com/office/drawing/2014/main" id="{D4100094-B493-DA64-AC20-6AB3881DA162}"/>
                </a:ext>
              </a:extLst>
            </p:cNvPr>
            <p:cNvSpPr txBox="1"/>
            <p:nvPr/>
          </p:nvSpPr>
          <p:spPr>
            <a:xfrm>
              <a:off x="4334748" y="5203219"/>
              <a:ext cx="975254"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Transportation</a:t>
              </a:r>
            </a:p>
          </p:txBody>
        </p:sp>
        <p:sp>
          <p:nvSpPr>
            <p:cNvPr id="392" name="TextBox 391">
              <a:extLst>
                <a:ext uri="{FF2B5EF4-FFF2-40B4-BE49-F238E27FC236}">
                  <a16:creationId xmlns:a16="http://schemas.microsoft.com/office/drawing/2014/main" id="{C0FE1F7B-7AF8-CB52-FAC5-10E319C94AE5}"/>
                </a:ext>
              </a:extLst>
            </p:cNvPr>
            <p:cNvSpPr txBox="1"/>
            <p:nvPr/>
          </p:nvSpPr>
          <p:spPr>
            <a:xfrm>
              <a:off x="4150422" y="4254871"/>
              <a:ext cx="1048803"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Social Isolation</a:t>
              </a:r>
            </a:p>
          </p:txBody>
        </p:sp>
        <p:sp>
          <p:nvSpPr>
            <p:cNvPr id="393" name="TextBox 392">
              <a:extLst>
                <a:ext uri="{FF2B5EF4-FFF2-40B4-BE49-F238E27FC236}">
                  <a16:creationId xmlns:a16="http://schemas.microsoft.com/office/drawing/2014/main" id="{1C6B5EFE-C4B3-D22C-DCDB-2F1AEAC7E923}"/>
                </a:ext>
              </a:extLst>
            </p:cNvPr>
            <p:cNvSpPr txBox="1"/>
            <p:nvPr/>
          </p:nvSpPr>
          <p:spPr>
            <a:xfrm>
              <a:off x="4940201" y="5848471"/>
              <a:ext cx="1231999" cy="230832"/>
            </a:xfrm>
            <a:prstGeom prst="rect">
              <a:avLst/>
            </a:prstGeom>
            <a:noFill/>
          </p:spPr>
          <p:txBody>
            <a:bodyPr wrap="square" rtlCol="0">
              <a:spAutoFit/>
            </a:bodyPr>
            <a:lstStyle/>
            <a:p>
              <a:pPr algn="ct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Poor Dental Health</a:t>
              </a:r>
            </a:p>
          </p:txBody>
        </p:sp>
      </p:grpSp>
    </p:spTree>
    <p:extLst>
      <p:ext uri="{BB962C8B-B14F-4D97-AF65-F5344CB8AC3E}">
        <p14:creationId xmlns:p14="http://schemas.microsoft.com/office/powerpoint/2010/main" val="2454001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BFDA14F0-1CE0-823E-3025-95C50E0AE3E6}"/>
              </a:ext>
            </a:extLst>
          </p:cNvPr>
          <p:cNvSpPr/>
          <p:nvPr/>
        </p:nvSpPr>
        <p:spPr>
          <a:xfrm>
            <a:off x="609605" y="1681018"/>
            <a:ext cx="4419587" cy="3892658"/>
          </a:xfrm>
          <a:prstGeom prst="round2DiagRect">
            <a:avLst/>
          </a:prstGeom>
          <a:solidFill>
            <a:srgbClr val="922A8F"/>
          </a:solidFill>
        </p:spPr>
        <p:txBody>
          <a:bodyPr wrap="square" lIns="0" tIns="0" rIns="0" bIns="0" rtlCol="0"/>
          <a:lstStyle/>
          <a:p>
            <a:endParaRPr/>
          </a:p>
        </p:txBody>
      </p:sp>
      <p:cxnSp>
        <p:nvCxnSpPr>
          <p:cNvPr id="5" name="Straight Connector 4">
            <a:extLst>
              <a:ext uri="{FF2B5EF4-FFF2-40B4-BE49-F238E27FC236}">
                <a16:creationId xmlns:a16="http://schemas.microsoft.com/office/drawing/2014/main" id="{52E82851-0D6A-DC7C-85D7-36A05224E453}"/>
              </a:ext>
            </a:extLst>
          </p:cNvPr>
          <p:cNvCxnSpPr>
            <a:cxnSpLocks/>
          </p:cNvCxnSpPr>
          <p:nvPr/>
        </p:nvCxnSpPr>
        <p:spPr>
          <a:xfrm>
            <a:off x="5181600" y="1091108"/>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531BA09-22E1-4FC8-AAEE-BC9BEAEDEFB6}"/>
              </a:ext>
            </a:extLst>
          </p:cNvPr>
          <p:cNvPicPr>
            <a:picLocks noChangeAspect="1"/>
          </p:cNvPicPr>
          <p:nvPr/>
        </p:nvPicPr>
        <p:blipFill>
          <a:blip r:embed="rId3"/>
          <a:stretch>
            <a:fillRect/>
          </a:stretch>
        </p:blipFill>
        <p:spPr>
          <a:xfrm>
            <a:off x="5649879" y="3158096"/>
            <a:ext cx="1444877" cy="1402202"/>
          </a:xfrm>
          <a:prstGeom prst="rect">
            <a:avLst/>
          </a:prstGeom>
        </p:spPr>
      </p:pic>
      <p:sp>
        <p:nvSpPr>
          <p:cNvPr id="7" name="TextBox 6">
            <a:extLst>
              <a:ext uri="{FF2B5EF4-FFF2-40B4-BE49-F238E27FC236}">
                <a16:creationId xmlns:a16="http://schemas.microsoft.com/office/drawing/2014/main" id="{19CE057A-610C-71C1-4831-C6F3901BF50D}"/>
              </a:ext>
            </a:extLst>
          </p:cNvPr>
          <p:cNvSpPr txBox="1"/>
          <p:nvPr/>
        </p:nvSpPr>
        <p:spPr>
          <a:xfrm>
            <a:off x="5560447" y="1244478"/>
            <a:ext cx="6033019" cy="1754326"/>
          </a:xfrm>
          <a:prstGeom prst="rect">
            <a:avLst/>
          </a:prstGeom>
          <a:noFill/>
        </p:spPr>
        <p:txBody>
          <a:bodyPr wrap="square">
            <a:spAutoFit/>
          </a:bodyPr>
          <a:lstStyle/>
          <a:p>
            <a:r>
              <a:rPr lang="en-US" sz="1800" dirty="0">
                <a:solidFill>
                  <a:schemeClr val="bg1"/>
                </a:solidFill>
                <a:effectLst/>
                <a:latin typeface="Segoe UI" panose="020B0502040204020203" pitchFamily="34" charset="0"/>
              </a:rPr>
              <a:t>Child members and pregnant members who haven't had a in-person or virtual visit in 12 months can qualify for a $25 gift card through our </a:t>
            </a:r>
            <a:r>
              <a:rPr lang="en-US" b="1" dirty="0">
                <a:solidFill>
                  <a:srgbClr val="5699CA"/>
                </a:solidFill>
                <a:effectLst>
                  <a:outerShdw blurRad="38100" dist="38100" dir="2700000" algn="tl">
                    <a:srgbClr val="000000">
                      <a:alpha val="43137"/>
                    </a:srgbClr>
                  </a:outerShdw>
                </a:effectLst>
                <a:latin typeface="Century Gothic" panose="020B0502020202020204" pitchFamily="34" charset="0"/>
              </a:rPr>
              <a:t>Healthy Behaviors Program</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a:t>
            </a:r>
            <a:br>
              <a:rPr lang="en-US" sz="1800" dirty="0">
                <a:solidFill>
                  <a:schemeClr val="bg1"/>
                </a:solidFill>
                <a:effectLst/>
                <a:latin typeface="Segoe UI" panose="020B0502040204020203" pitchFamily="34" charset="0"/>
              </a:rPr>
            </a:br>
            <a:br>
              <a:rPr lang="en-US" sz="1800" dirty="0">
                <a:solidFill>
                  <a:schemeClr val="bg1"/>
                </a:solidFill>
                <a:effectLst/>
                <a:latin typeface="Segoe UI" panose="020B0502040204020203" pitchFamily="34" charset="0"/>
              </a:rPr>
            </a:br>
            <a:r>
              <a:rPr lang="en-US" sz="1800" dirty="0">
                <a:solidFill>
                  <a:schemeClr val="bg1"/>
                </a:solidFill>
                <a:effectLst/>
                <a:latin typeface="Segoe UI" panose="020B0502040204020203" pitchFamily="34" charset="0"/>
              </a:rPr>
              <a:t>To receive the card, they must visit our </a:t>
            </a:r>
            <a:r>
              <a:rPr lang="en-US" b="1" dirty="0">
                <a:solidFill>
                  <a:srgbClr val="5699CA"/>
                </a:solidFill>
                <a:effectLst>
                  <a:outerShdw blurRad="38100" dist="38100" dir="2700000" algn="tl">
                    <a:srgbClr val="000000">
                      <a:alpha val="43137"/>
                    </a:srgbClr>
                  </a:outerShdw>
                </a:effectLst>
                <a:latin typeface="Century Gothic" panose="020B0502020202020204" pitchFamily="34" charset="0"/>
              </a:rPr>
              <a:t>Healthy Behaviors Program</a:t>
            </a: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sz="1800" dirty="0">
                <a:solidFill>
                  <a:schemeClr val="bg1"/>
                </a:solidFill>
                <a:effectLst/>
                <a:latin typeface="Segoe UI" panose="020B0502040204020203" pitchFamily="34" charset="0"/>
              </a:rPr>
              <a:t>website to sign up.</a:t>
            </a:r>
            <a:endParaRPr lang="en-US" sz="1800" dirty="0">
              <a:solidFill>
                <a:schemeClr val="bg1"/>
              </a:solidFill>
              <a:effectLst/>
              <a:latin typeface="Arial" panose="020B0604020202020204" pitchFamily="34" charset="0"/>
            </a:endParaRPr>
          </a:p>
        </p:txBody>
      </p:sp>
      <p:sp>
        <p:nvSpPr>
          <p:cNvPr id="12" name="object 2">
            <a:extLst>
              <a:ext uri="{FF2B5EF4-FFF2-40B4-BE49-F238E27FC236}">
                <a16:creationId xmlns:a16="http://schemas.microsoft.com/office/drawing/2014/main" id="{87A3C3B4-DF06-14BA-A105-E44D0AEAF152}"/>
              </a:ext>
            </a:extLst>
          </p:cNvPr>
          <p:cNvSpPr/>
          <p:nvPr/>
        </p:nvSpPr>
        <p:spPr>
          <a:xfrm>
            <a:off x="598526" y="1676400"/>
            <a:ext cx="5040274" cy="3897276"/>
          </a:xfrm>
          <a:prstGeom prst="round2DiagRect">
            <a:avLst/>
          </a:prstGeom>
          <a:blipFill dpi="0" rotWithShape="1">
            <a:blip r:embed="rId4"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
        <p:nvSpPr>
          <p:cNvPr id="2" name="Title 1">
            <a:extLst>
              <a:ext uri="{FF2B5EF4-FFF2-40B4-BE49-F238E27FC236}">
                <a16:creationId xmlns:a16="http://schemas.microsoft.com/office/drawing/2014/main" id="{75A80466-DEC5-5A9A-F1E4-634A01B9D87A}"/>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Healthy Behaviors Program</a:t>
            </a:r>
            <a:endParaRPr lang="en-US" dirty="0"/>
          </a:p>
        </p:txBody>
      </p:sp>
      <p:sp>
        <p:nvSpPr>
          <p:cNvPr id="9" name="object 7">
            <a:extLst>
              <a:ext uri="{FF2B5EF4-FFF2-40B4-BE49-F238E27FC236}">
                <a16:creationId xmlns:a16="http://schemas.microsoft.com/office/drawing/2014/main" id="{B8FB6F4C-5123-440F-9AAF-11500432DE4F}"/>
              </a:ext>
            </a:extLst>
          </p:cNvPr>
          <p:cNvSpPr txBox="1"/>
          <p:nvPr/>
        </p:nvSpPr>
        <p:spPr>
          <a:xfrm>
            <a:off x="7315200" y="3348804"/>
            <a:ext cx="3592465" cy="937436"/>
          </a:xfrm>
          <a:prstGeom prst="rect">
            <a:avLst/>
          </a:prstGeom>
        </p:spPr>
        <p:txBody>
          <a:bodyPr vert="horz" wrap="square" lIns="0" tIns="13970" rIns="0" bIns="0" rtlCol="0">
            <a:spAutoFit/>
          </a:bodyPr>
          <a:lstStyle/>
          <a:p>
            <a:r>
              <a:rPr lang="en-US" sz="2000" b="1" dirty="0">
                <a:ln w="3175">
                  <a:noFill/>
                </a:ln>
                <a:solidFill>
                  <a:srgbClr val="FFCC00"/>
                </a:solidFill>
                <a:effectLst>
                  <a:outerShdw blurRad="38100" dist="38100" dir="2700000" algn="tl">
                    <a:srgbClr val="000000">
                      <a:alpha val="43137"/>
                    </a:srgbClr>
                  </a:outerShdw>
                </a:effectLst>
                <a:latin typeface="Century Gothic" panose="020B0502020202020204" pitchFamily="34" charset="0"/>
              </a:rPr>
              <a:t>Encourage your LIBERTY patients to visit this website to sign-up.</a:t>
            </a: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844283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AB4BC292-0EF6-1959-9617-C1BBBD8DD29C}"/>
              </a:ext>
            </a:extLst>
          </p:cNvPr>
          <p:cNvSpPr txBox="1"/>
          <p:nvPr/>
        </p:nvSpPr>
        <p:spPr>
          <a:xfrm>
            <a:off x="198117" y="1308619"/>
            <a:ext cx="6096000" cy="1244571"/>
          </a:xfrm>
          <a:prstGeom prst="rect">
            <a:avLst/>
          </a:prstGeom>
          <a:ln w="12700">
            <a:noFill/>
          </a:ln>
          <a:scene3d>
            <a:camera prst="orthographicFront"/>
            <a:lightRig rig="threePt" dir="t"/>
          </a:scene3d>
          <a:sp3d>
            <a:bevelT/>
          </a:sp3d>
        </p:spPr>
        <p:txBody>
          <a:bodyPr vert="horz" wrap="square" lIns="0" tIns="13335" rIns="0" bIns="0" rtlCol="0">
            <a:spAutoFit/>
          </a:bodyPr>
          <a:lstStyle/>
          <a:p>
            <a:pPr marL="12700">
              <a:lnSpc>
                <a:spcPct val="100000"/>
              </a:lnSpc>
              <a:spcBef>
                <a:spcPts val="105"/>
              </a:spcBef>
            </a:pPr>
            <a:r>
              <a:rPr lang="en-US" sz="1600" spc="-5" dirty="0">
                <a:solidFill>
                  <a:srgbClr val="FFFFFF"/>
                </a:solidFill>
                <a:effectLst>
                  <a:outerShdw blurRad="38100" dist="38100" dir="2700000" algn="tl">
                    <a:srgbClr val="000000">
                      <a:alpha val="43137"/>
                    </a:srgbClr>
                  </a:outerShdw>
                </a:effectLst>
                <a:latin typeface="Century Gothic"/>
                <a:cs typeface="Century Gothic"/>
              </a:rPr>
              <a:t>Our community outreach includes in-person and virtual presentations, trainings, distribution of educational materials, supporting community events, coordinating access to preventive services with local providers, and participating in sponsorship opportunities including dental supply donations.</a:t>
            </a:r>
          </a:p>
        </p:txBody>
      </p:sp>
      <p:sp>
        <p:nvSpPr>
          <p:cNvPr id="9" name="Rectangle: Diagonal Corners Rounded 8">
            <a:extLst>
              <a:ext uri="{FF2B5EF4-FFF2-40B4-BE49-F238E27FC236}">
                <a16:creationId xmlns:a16="http://schemas.microsoft.com/office/drawing/2014/main" id="{72D8CA04-2242-AD47-7993-2EDEBFA9C01B}"/>
              </a:ext>
            </a:extLst>
          </p:cNvPr>
          <p:cNvSpPr/>
          <p:nvPr/>
        </p:nvSpPr>
        <p:spPr>
          <a:xfrm>
            <a:off x="7010400" y="1312253"/>
            <a:ext cx="4876800" cy="4751136"/>
          </a:xfrm>
          <a:prstGeom prst="round2DiagRect">
            <a:avLst/>
          </a:prstGeom>
          <a:solidFill>
            <a:srgbClr val="5699CA"/>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10" name="Picture 9" descr="A picture containing shape&#10;&#10;Description automatically generated">
            <a:extLst>
              <a:ext uri="{FF2B5EF4-FFF2-40B4-BE49-F238E27FC236}">
                <a16:creationId xmlns:a16="http://schemas.microsoft.com/office/drawing/2014/main" id="{F825F5E4-7A5A-77DE-B4A4-875828E76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5850" y="3989999"/>
            <a:ext cx="1301500" cy="768043"/>
          </a:xfrm>
          <a:prstGeom prst="rect">
            <a:avLst/>
          </a:prstGeom>
        </p:spPr>
      </p:pic>
      <p:pic>
        <p:nvPicPr>
          <p:cNvPr id="11" name="Picture 10">
            <a:extLst>
              <a:ext uri="{FF2B5EF4-FFF2-40B4-BE49-F238E27FC236}">
                <a16:creationId xmlns:a16="http://schemas.microsoft.com/office/drawing/2014/main" id="{D73880FF-CC58-43CA-9479-3B90387FCCD6}"/>
              </a:ext>
            </a:extLst>
          </p:cNvPr>
          <p:cNvPicPr>
            <a:picLocks noChangeAspect="1"/>
          </p:cNvPicPr>
          <p:nvPr/>
        </p:nvPicPr>
        <p:blipFill>
          <a:blip r:embed="rId3"/>
          <a:stretch>
            <a:fillRect/>
          </a:stretch>
        </p:blipFill>
        <p:spPr>
          <a:xfrm>
            <a:off x="7108697" y="1607162"/>
            <a:ext cx="1338730" cy="1333438"/>
          </a:xfrm>
          <a:prstGeom prst="rect">
            <a:avLst/>
          </a:prstGeom>
        </p:spPr>
      </p:pic>
      <p:pic>
        <p:nvPicPr>
          <p:cNvPr id="12" name="Picture 11">
            <a:extLst>
              <a:ext uri="{FF2B5EF4-FFF2-40B4-BE49-F238E27FC236}">
                <a16:creationId xmlns:a16="http://schemas.microsoft.com/office/drawing/2014/main" id="{6648E523-2793-5D94-6BE4-BBDD625BD411}"/>
              </a:ext>
            </a:extLst>
          </p:cNvPr>
          <p:cNvPicPr>
            <a:picLocks noChangeAspect="1"/>
          </p:cNvPicPr>
          <p:nvPr/>
        </p:nvPicPr>
        <p:blipFill rotWithShape="1">
          <a:blip r:embed="rId4"/>
          <a:srcRect b="17682"/>
          <a:stretch/>
        </p:blipFill>
        <p:spPr>
          <a:xfrm>
            <a:off x="8610600" y="1615224"/>
            <a:ext cx="1400467" cy="1176099"/>
          </a:xfrm>
          <a:prstGeom prst="rect">
            <a:avLst/>
          </a:prstGeom>
        </p:spPr>
      </p:pic>
      <p:pic>
        <p:nvPicPr>
          <p:cNvPr id="13" name="Picture 12">
            <a:extLst>
              <a:ext uri="{FF2B5EF4-FFF2-40B4-BE49-F238E27FC236}">
                <a16:creationId xmlns:a16="http://schemas.microsoft.com/office/drawing/2014/main" id="{48726611-882D-8814-D363-DC4A6857D1BA}"/>
              </a:ext>
            </a:extLst>
          </p:cNvPr>
          <p:cNvPicPr>
            <a:picLocks noChangeAspect="1"/>
          </p:cNvPicPr>
          <p:nvPr/>
        </p:nvPicPr>
        <p:blipFill>
          <a:blip r:embed="rId5"/>
          <a:stretch>
            <a:fillRect/>
          </a:stretch>
        </p:blipFill>
        <p:spPr>
          <a:xfrm>
            <a:off x="7108697" y="3665359"/>
            <a:ext cx="1349503" cy="1333438"/>
          </a:xfrm>
          <a:prstGeom prst="rect">
            <a:avLst/>
          </a:prstGeom>
        </p:spPr>
      </p:pic>
      <p:pic>
        <p:nvPicPr>
          <p:cNvPr id="14" name="Picture 13">
            <a:extLst>
              <a:ext uri="{FF2B5EF4-FFF2-40B4-BE49-F238E27FC236}">
                <a16:creationId xmlns:a16="http://schemas.microsoft.com/office/drawing/2014/main" id="{8C3BA23E-AE80-C389-2C6C-C57F75581F08}"/>
              </a:ext>
            </a:extLst>
          </p:cNvPr>
          <p:cNvPicPr>
            <a:picLocks noChangeAspect="1"/>
          </p:cNvPicPr>
          <p:nvPr/>
        </p:nvPicPr>
        <p:blipFill>
          <a:blip r:embed="rId6"/>
          <a:stretch>
            <a:fillRect/>
          </a:stretch>
        </p:blipFill>
        <p:spPr>
          <a:xfrm>
            <a:off x="10305827" y="3711561"/>
            <a:ext cx="1276152" cy="1361228"/>
          </a:xfrm>
          <a:prstGeom prst="rect">
            <a:avLst/>
          </a:prstGeom>
        </p:spPr>
      </p:pic>
      <p:pic>
        <p:nvPicPr>
          <p:cNvPr id="15" name="Picture 14">
            <a:extLst>
              <a:ext uri="{FF2B5EF4-FFF2-40B4-BE49-F238E27FC236}">
                <a16:creationId xmlns:a16="http://schemas.microsoft.com/office/drawing/2014/main" id="{75D13EFF-DAEA-3020-1F32-C7895E40A84C}"/>
              </a:ext>
            </a:extLst>
          </p:cNvPr>
          <p:cNvPicPr>
            <a:picLocks noChangeAspect="1"/>
          </p:cNvPicPr>
          <p:nvPr/>
        </p:nvPicPr>
        <p:blipFill>
          <a:blip r:embed="rId7"/>
          <a:stretch>
            <a:fillRect/>
          </a:stretch>
        </p:blipFill>
        <p:spPr>
          <a:xfrm>
            <a:off x="10243670" y="1581983"/>
            <a:ext cx="1400467" cy="1383795"/>
          </a:xfrm>
          <a:prstGeom prst="rect">
            <a:avLst/>
          </a:prstGeom>
        </p:spPr>
      </p:pic>
      <p:sp>
        <p:nvSpPr>
          <p:cNvPr id="16" name="TextBox 15">
            <a:extLst>
              <a:ext uri="{FF2B5EF4-FFF2-40B4-BE49-F238E27FC236}">
                <a16:creationId xmlns:a16="http://schemas.microsoft.com/office/drawing/2014/main" id="{87D2ED6D-8BA9-9A86-B612-B7C2FF114B32}"/>
              </a:ext>
            </a:extLst>
          </p:cNvPr>
          <p:cNvSpPr txBox="1"/>
          <p:nvPr/>
        </p:nvSpPr>
        <p:spPr>
          <a:xfrm>
            <a:off x="6934200" y="2823493"/>
            <a:ext cx="1752601" cy="746358"/>
          </a:xfrm>
          <a:prstGeom prst="rect">
            <a:avLst/>
          </a:prstGeom>
          <a:noFill/>
        </p:spPr>
        <p:txBody>
          <a:bodyPr wrap="square">
            <a:spAutoFit/>
          </a:bodyPr>
          <a:lstStyle/>
          <a:p>
            <a:pPr lvl="0" algn="ctr"/>
            <a:r>
              <a:rPr lang="en-US" sz="1100" b="1" dirty="0">
                <a:solidFill>
                  <a:srgbClr val="7E247C"/>
                </a:solidFill>
                <a:effectLst>
                  <a:outerShdw blurRad="38100" dist="38100" dir="2700000" algn="tl">
                    <a:srgbClr val="000000">
                      <a:alpha val="43137"/>
                    </a:srgbClr>
                  </a:outerShdw>
                </a:effectLst>
                <a:latin typeface="Century Gothic" panose="020B0502020202020204" pitchFamily="34" charset="0"/>
              </a:rPr>
              <a:t>Laurie Curfman</a:t>
            </a:r>
          </a:p>
          <a:p>
            <a:pPr lvl="0" algn="ctr"/>
            <a:r>
              <a:rPr lang="en-US" sz="1050" b="1" dirty="0">
                <a:solidFill>
                  <a:schemeClr val="bg1"/>
                </a:solidFill>
                <a:effectLst>
                  <a:outerShdw blurRad="38100" dist="38100" dir="2700000" algn="tl">
                    <a:srgbClr val="000000">
                      <a:alpha val="43137"/>
                    </a:srgbClr>
                  </a:outerShdw>
                </a:effectLst>
                <a:latin typeface="Century Gothic" panose="020B0502020202020204" pitchFamily="34" charset="0"/>
              </a:rPr>
              <a:t>Director Community Outreach and Account Management</a:t>
            </a:r>
          </a:p>
        </p:txBody>
      </p:sp>
      <p:sp>
        <p:nvSpPr>
          <p:cNvPr id="17" name="TextBox 16">
            <a:extLst>
              <a:ext uri="{FF2B5EF4-FFF2-40B4-BE49-F238E27FC236}">
                <a16:creationId xmlns:a16="http://schemas.microsoft.com/office/drawing/2014/main" id="{2DAC3E2D-57DF-1645-B705-8A397E1228B5}"/>
              </a:ext>
            </a:extLst>
          </p:cNvPr>
          <p:cNvSpPr txBox="1"/>
          <p:nvPr/>
        </p:nvSpPr>
        <p:spPr>
          <a:xfrm>
            <a:off x="8382000" y="2859540"/>
            <a:ext cx="2006549" cy="746358"/>
          </a:xfrm>
          <a:prstGeom prst="rect">
            <a:avLst/>
          </a:prstGeom>
          <a:noFill/>
        </p:spPr>
        <p:txBody>
          <a:bodyPr wrap="square">
            <a:spAutoFit/>
          </a:bodyPr>
          <a:lstStyle/>
          <a:p>
            <a:pPr lvl="0" algn="ctr"/>
            <a:r>
              <a:rPr lang="en-US" sz="1100" b="1" dirty="0">
                <a:solidFill>
                  <a:srgbClr val="7E247C"/>
                </a:solidFill>
                <a:effectLst>
                  <a:outerShdw blurRad="38100" dist="38100" dir="2700000" algn="tl">
                    <a:srgbClr val="000000">
                      <a:alpha val="43137"/>
                    </a:srgbClr>
                  </a:outerShdw>
                </a:effectLst>
                <a:latin typeface="Century Gothic" panose="020B0502020202020204" pitchFamily="34" charset="0"/>
              </a:rPr>
              <a:t>Tamara Stubblefield</a:t>
            </a:r>
          </a:p>
          <a:p>
            <a:pPr lvl="0" algn="ctr"/>
            <a:r>
              <a:rPr lang="en-US" sz="1050" b="1" dirty="0">
                <a:solidFill>
                  <a:schemeClr val="bg1"/>
                </a:solidFill>
                <a:effectLst>
                  <a:outerShdw blurRad="38100" dist="38100" dir="2700000" algn="tl">
                    <a:srgbClr val="000000">
                      <a:alpha val="43137"/>
                    </a:srgbClr>
                  </a:outerShdw>
                </a:effectLst>
                <a:latin typeface="Century Gothic" panose="020B0502020202020204" pitchFamily="34" charset="0"/>
              </a:rPr>
              <a:t>Community Outreach Manager</a:t>
            </a:r>
          </a:p>
          <a:p>
            <a:pPr lvl="0" algn="ctr"/>
            <a:r>
              <a:rPr lang="en-US" sz="1050" b="1" dirty="0">
                <a:solidFill>
                  <a:schemeClr val="bg1"/>
                </a:solidFill>
                <a:effectLst>
                  <a:outerShdw blurRad="38100" dist="38100" dir="2700000" algn="tl">
                    <a:srgbClr val="000000">
                      <a:alpha val="43137"/>
                    </a:srgbClr>
                  </a:outerShdw>
                </a:effectLst>
                <a:latin typeface="Century Gothic" panose="020B0502020202020204" pitchFamily="34" charset="0"/>
              </a:rPr>
              <a:t>Nevada</a:t>
            </a:r>
          </a:p>
        </p:txBody>
      </p:sp>
      <p:sp>
        <p:nvSpPr>
          <p:cNvPr id="18" name="TextBox 17">
            <a:extLst>
              <a:ext uri="{FF2B5EF4-FFF2-40B4-BE49-F238E27FC236}">
                <a16:creationId xmlns:a16="http://schemas.microsoft.com/office/drawing/2014/main" id="{24D3F5D8-B838-BF27-1261-2A127F87F488}"/>
              </a:ext>
            </a:extLst>
          </p:cNvPr>
          <p:cNvSpPr txBox="1"/>
          <p:nvPr/>
        </p:nvSpPr>
        <p:spPr>
          <a:xfrm>
            <a:off x="10126660" y="2829484"/>
            <a:ext cx="1736409" cy="784830"/>
          </a:xfrm>
          <a:prstGeom prst="rect">
            <a:avLst/>
          </a:prstGeom>
          <a:noFill/>
        </p:spPr>
        <p:txBody>
          <a:bodyPr wrap="square">
            <a:spAutoFit/>
          </a:bodyPr>
          <a:lstStyle/>
          <a:p>
            <a:pPr lvl="0" algn="ctr"/>
            <a:r>
              <a:rPr lang="en-US" sz="1200" b="1" dirty="0">
                <a:solidFill>
                  <a:srgbClr val="7E247C"/>
                </a:solidFill>
                <a:effectLst>
                  <a:outerShdw blurRad="38100" dist="38100" dir="2700000" algn="tl">
                    <a:srgbClr val="000000">
                      <a:alpha val="43137"/>
                    </a:srgbClr>
                  </a:outerShdw>
                </a:effectLst>
                <a:latin typeface="Century Gothic" panose="020B0502020202020204" pitchFamily="34" charset="0"/>
              </a:rPr>
              <a:t>Hazel Moreno</a:t>
            </a:r>
          </a:p>
          <a:p>
            <a:pPr lvl="0" algn="ct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Health Outreach &amp; Literacy Coordinator</a:t>
            </a:r>
          </a:p>
          <a:p>
            <a:pPr lvl="0" algn="ct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Washoe County</a:t>
            </a:r>
          </a:p>
        </p:txBody>
      </p:sp>
      <p:sp>
        <p:nvSpPr>
          <p:cNvPr id="19" name="TextBox 18">
            <a:extLst>
              <a:ext uri="{FF2B5EF4-FFF2-40B4-BE49-F238E27FC236}">
                <a16:creationId xmlns:a16="http://schemas.microsoft.com/office/drawing/2014/main" id="{08BC40CB-02FD-6573-3E3A-EA6C3F7F981C}"/>
              </a:ext>
            </a:extLst>
          </p:cNvPr>
          <p:cNvSpPr txBox="1"/>
          <p:nvPr/>
        </p:nvSpPr>
        <p:spPr>
          <a:xfrm>
            <a:off x="6857999" y="4900372"/>
            <a:ext cx="1905984" cy="784830"/>
          </a:xfrm>
          <a:prstGeom prst="rect">
            <a:avLst/>
          </a:prstGeom>
          <a:noFill/>
        </p:spPr>
        <p:txBody>
          <a:bodyPr wrap="square">
            <a:spAutoFit/>
          </a:bodyPr>
          <a:lstStyle/>
          <a:p>
            <a:pPr lvl="0" algn="ctr"/>
            <a:r>
              <a:rPr lang="en-US" sz="1200" b="1" dirty="0">
                <a:solidFill>
                  <a:srgbClr val="7E247C"/>
                </a:solidFill>
                <a:effectLst>
                  <a:outerShdw blurRad="38100" dist="38100" dir="2700000" algn="tl">
                    <a:srgbClr val="000000">
                      <a:alpha val="43137"/>
                    </a:srgbClr>
                  </a:outerShdw>
                </a:effectLst>
                <a:latin typeface="Century Gothic" panose="020B0502020202020204" pitchFamily="34" charset="0"/>
              </a:rPr>
              <a:t>Kristina Ramos</a:t>
            </a:r>
          </a:p>
          <a:p>
            <a:pPr lvl="0" algn="ct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Health Outreach &amp; Literacy Coordinator</a:t>
            </a:r>
          </a:p>
          <a:p>
            <a:pPr lvl="0" algn="ct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Clark County</a:t>
            </a:r>
          </a:p>
        </p:txBody>
      </p:sp>
      <p:sp>
        <p:nvSpPr>
          <p:cNvPr id="20" name="TextBox 19">
            <a:extLst>
              <a:ext uri="{FF2B5EF4-FFF2-40B4-BE49-F238E27FC236}">
                <a16:creationId xmlns:a16="http://schemas.microsoft.com/office/drawing/2014/main" id="{483CB65B-DAE9-89B4-3A23-1E133BE87898}"/>
              </a:ext>
            </a:extLst>
          </p:cNvPr>
          <p:cNvSpPr txBox="1"/>
          <p:nvPr/>
        </p:nvSpPr>
        <p:spPr>
          <a:xfrm>
            <a:off x="10108016" y="4931536"/>
            <a:ext cx="1775256" cy="1061829"/>
          </a:xfrm>
          <a:prstGeom prst="rect">
            <a:avLst/>
          </a:prstGeom>
          <a:noFill/>
        </p:spPr>
        <p:txBody>
          <a:bodyPr wrap="square" rtlCol="0">
            <a:spAutoFit/>
          </a:bodyPr>
          <a:lstStyle/>
          <a:p>
            <a:pPr lvl="0" algn="ctr"/>
            <a:r>
              <a:rPr lang="en-US" sz="1200" b="1" dirty="0">
                <a:solidFill>
                  <a:srgbClr val="7E247C"/>
                </a:solidFill>
                <a:effectLst>
                  <a:outerShdw blurRad="38100" dist="38100" dir="2700000" algn="tl">
                    <a:srgbClr val="000000">
                      <a:alpha val="43137"/>
                    </a:srgbClr>
                  </a:outerShdw>
                </a:effectLst>
                <a:latin typeface="Century Gothic" panose="020B0502020202020204" pitchFamily="34" charset="0"/>
              </a:rPr>
              <a:t>Yasemin Mendoza</a:t>
            </a:r>
          </a:p>
          <a:p>
            <a:pPr lvl="0" algn="ct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Health Outreach &amp; Literacy Coordinator</a:t>
            </a:r>
          </a:p>
          <a:p>
            <a:pPr lvl="0" algn="ctr"/>
            <a:r>
              <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rPr>
              <a:t>Clark County</a:t>
            </a:r>
          </a:p>
          <a:p>
            <a:endParaRPr lang="en-US" dirty="0">
              <a:solidFill>
                <a:schemeClr val="bg1"/>
              </a:solidFill>
              <a:effectLst>
                <a:outerShdw blurRad="38100" dist="38100" dir="2700000" algn="tl">
                  <a:srgbClr val="000000">
                    <a:alpha val="43137"/>
                  </a:srgbClr>
                </a:outerShdw>
              </a:effectLst>
            </a:endParaRPr>
          </a:p>
        </p:txBody>
      </p:sp>
      <p:sp>
        <p:nvSpPr>
          <p:cNvPr id="21" name="object 6">
            <a:extLst>
              <a:ext uri="{FF2B5EF4-FFF2-40B4-BE49-F238E27FC236}">
                <a16:creationId xmlns:a16="http://schemas.microsoft.com/office/drawing/2014/main" id="{0BA9AC81-DF57-B5CE-4BF8-43164322A98B}"/>
              </a:ext>
            </a:extLst>
          </p:cNvPr>
          <p:cNvSpPr txBox="1"/>
          <p:nvPr/>
        </p:nvSpPr>
        <p:spPr>
          <a:xfrm>
            <a:off x="198117" y="4093868"/>
            <a:ext cx="5897883" cy="677814"/>
          </a:xfrm>
          <a:prstGeom prst="rect">
            <a:avLst/>
          </a:prstGeom>
          <a:ln w="12700">
            <a:noFill/>
          </a:ln>
          <a:scene3d>
            <a:camera prst="orthographicFront"/>
            <a:lightRig rig="threePt" dir="t"/>
          </a:scene3d>
          <a:sp3d>
            <a:bevelT/>
          </a:sp3d>
        </p:spPr>
        <p:txBody>
          <a:bodyPr vert="horz" wrap="square" lIns="0" tIns="13335" rIns="0" bIns="0" rtlCol="0">
            <a:spAutoFit/>
          </a:bodyPr>
          <a:lstStyle/>
          <a:p>
            <a:pPr marL="12700">
              <a:lnSpc>
                <a:spcPct val="150000"/>
              </a:lnSpc>
              <a:spcBef>
                <a:spcPts val="105"/>
              </a:spcBef>
            </a:pPr>
            <a:r>
              <a:rPr lang="en-US" sz="1600" b="1" spc="-5" dirty="0">
                <a:ln w="3175">
                  <a:noFill/>
                </a:ln>
                <a:solidFill>
                  <a:srgbClr val="FFCC00"/>
                </a:solidFill>
                <a:effectLst>
                  <a:outerShdw blurRad="38100" dist="38100" dir="2700000" algn="tl">
                    <a:srgbClr val="000000">
                      <a:alpha val="43137"/>
                    </a:srgbClr>
                  </a:outerShdw>
                </a:effectLst>
                <a:latin typeface="Century Gothic"/>
                <a:cs typeface="Century Gothic"/>
              </a:rPr>
              <a:t>Contact Our Provider Relations Team to join us at an event!</a:t>
            </a:r>
            <a:endParaRPr lang="en-US" sz="1400" u="sng"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endParaRPr>
          </a:p>
          <a:p>
            <a:pPr marL="12700">
              <a:lnSpc>
                <a:spcPct val="150000"/>
              </a:lnSpc>
              <a:spcBef>
                <a:spcPts val="105"/>
              </a:spcBef>
            </a:pPr>
            <a:endParaRPr lang="en-US" sz="1400" dirty="0">
              <a:solidFill>
                <a:schemeClr val="bg1"/>
              </a:solidFill>
              <a:effectLst>
                <a:outerShdw blurRad="38100" dist="38100" dir="2700000" algn="tl">
                  <a:srgbClr val="000000">
                    <a:alpha val="43137"/>
                  </a:srgbClr>
                </a:outerShdw>
              </a:effectLst>
              <a:latin typeface="Century Gothic"/>
              <a:cs typeface="Century Gothic"/>
            </a:endParaRPr>
          </a:p>
        </p:txBody>
      </p:sp>
      <p:pic>
        <p:nvPicPr>
          <p:cNvPr id="22" name="Picture 21" descr="A person holding a phone&#10;&#10;Description automatically generated with low confidence">
            <a:extLst>
              <a:ext uri="{FF2B5EF4-FFF2-40B4-BE49-F238E27FC236}">
                <a16:creationId xmlns:a16="http://schemas.microsoft.com/office/drawing/2014/main" id="{535EA2F0-4E9A-EC88-594C-4A023CE28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6330" y="4664308"/>
            <a:ext cx="2550805" cy="2193692"/>
          </a:xfrm>
          <a:prstGeom prst="rect">
            <a:avLst/>
          </a:prstGeom>
        </p:spPr>
      </p:pic>
      <p:sp>
        <p:nvSpPr>
          <p:cNvPr id="23" name="TextBox 22">
            <a:extLst>
              <a:ext uri="{FF2B5EF4-FFF2-40B4-BE49-F238E27FC236}">
                <a16:creationId xmlns:a16="http://schemas.microsoft.com/office/drawing/2014/main" id="{CA0FF9F0-6347-9A25-D824-95EA6AD8F58C}"/>
              </a:ext>
            </a:extLst>
          </p:cNvPr>
          <p:cNvSpPr txBox="1"/>
          <p:nvPr/>
        </p:nvSpPr>
        <p:spPr>
          <a:xfrm>
            <a:off x="149094" y="5025055"/>
            <a:ext cx="3840201" cy="1472198"/>
          </a:xfrm>
          <a:prstGeom prst="rect">
            <a:avLst/>
          </a:prstGeom>
          <a:noFill/>
        </p:spPr>
        <p:txBody>
          <a:bodyPr wrap="square" rtlCol="0">
            <a:spAutoFit/>
          </a:bodyPr>
          <a:lstStyle/>
          <a:p>
            <a:pPr marL="12700">
              <a:spcBef>
                <a:spcPts val="105"/>
              </a:spcBef>
            </a:pPr>
            <a:r>
              <a:rPr lang="en-US" sz="1400"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t>Like us on Facebook and follow us on </a:t>
            </a:r>
            <a:br>
              <a:rPr lang="en-US" sz="1400"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br>
            <a:r>
              <a:rPr lang="en-US" sz="1400"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t>Instagram for announcements and more!</a:t>
            </a:r>
          </a:p>
          <a:p>
            <a:pPr marL="12700">
              <a:spcBef>
                <a:spcPts val="105"/>
              </a:spcBef>
            </a:pPr>
            <a:endParaRPr lang="en-US" sz="1400"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endParaRPr>
          </a:p>
          <a:p>
            <a:pPr marL="12700">
              <a:spcBef>
                <a:spcPts val="105"/>
              </a:spcBef>
            </a:pPr>
            <a:r>
              <a:rPr lang="en-US" sz="1400"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t>Tag us </a:t>
            </a:r>
            <a:r>
              <a:rPr lang="en-US" sz="1400" b="1"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t>#LIBERTYLovesMySmile </a:t>
            </a:r>
            <a:r>
              <a:rPr lang="en-US" sz="1400"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t>or </a:t>
            </a:r>
            <a:r>
              <a:rPr lang="en-US" sz="1400" b="1" spc="-5" dirty="0">
                <a:solidFill>
                  <a:schemeClr val="bg1"/>
                </a:solidFill>
                <a:effectLst>
                  <a:outerShdw blurRad="38100" dist="38100" dir="2700000" algn="tl">
                    <a:srgbClr val="000000">
                      <a:alpha val="43137"/>
                    </a:srgbClr>
                  </a:outerShdw>
                </a:effectLst>
                <a:uFill>
                  <a:solidFill>
                    <a:srgbClr val="FFFFFF"/>
                  </a:solidFill>
                </a:uFill>
                <a:latin typeface="Century Gothic"/>
                <a:cs typeface="Century Gothic"/>
              </a:rPr>
              <a:t>@libertydentalplannv</a:t>
            </a:r>
          </a:p>
          <a:p>
            <a:endParaRPr lang="en-US"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C978C548-CDA8-CDEA-E1DC-B74AB32DCC1B}"/>
              </a:ext>
            </a:extLst>
          </p:cNvPr>
          <p:cNvSpPr txBox="1"/>
          <p:nvPr/>
        </p:nvSpPr>
        <p:spPr>
          <a:xfrm>
            <a:off x="198116" y="2729858"/>
            <a:ext cx="5261563" cy="1515800"/>
          </a:xfrm>
          <a:prstGeom prst="rect">
            <a:avLst/>
          </a:prstGeom>
          <a:noFill/>
        </p:spPr>
        <p:txBody>
          <a:bodyPr wrap="square" rtlCol="0">
            <a:spAutoFit/>
          </a:bodyPr>
          <a:lstStyle/>
          <a:p>
            <a:pPr marL="12700">
              <a:lnSpc>
                <a:spcPct val="100000"/>
              </a:lnSpc>
              <a:spcBef>
                <a:spcPts val="105"/>
              </a:spcBef>
            </a:pPr>
            <a:r>
              <a:rPr lang="en-US" sz="1800" b="1"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Join Us in Serving Members in the Community! </a:t>
            </a:r>
          </a:p>
          <a:p>
            <a:pPr marL="298450" indent="-285750">
              <a:lnSpc>
                <a:spcPct val="100000"/>
              </a:lnSpc>
              <a:spcBef>
                <a:spcPts val="105"/>
              </a:spcBef>
              <a:buFontTx/>
              <a:buChar char="-"/>
            </a:pPr>
            <a:r>
              <a:rPr lang="en-US"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Provide</a:t>
            </a:r>
            <a:r>
              <a:rPr lang="en-US" sz="1800"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 oral health screenings and services</a:t>
            </a:r>
          </a:p>
          <a:p>
            <a:pPr marL="298450" indent="-285750">
              <a:lnSpc>
                <a:spcPct val="100000"/>
              </a:lnSpc>
              <a:spcBef>
                <a:spcPts val="105"/>
              </a:spcBef>
              <a:buFontTx/>
              <a:buChar char="-"/>
            </a:pPr>
            <a:r>
              <a:rPr lang="en-US"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Offer </a:t>
            </a:r>
            <a:r>
              <a:rPr lang="en-US" sz="1800"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oral hygiene </a:t>
            </a:r>
            <a:r>
              <a:rPr lang="en-US"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education</a:t>
            </a:r>
            <a:endParaRPr lang="en-US" sz="1800"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endParaRPr>
          </a:p>
          <a:p>
            <a:pPr marL="298450" indent="-285750">
              <a:lnSpc>
                <a:spcPct val="100000"/>
              </a:lnSpc>
              <a:spcBef>
                <a:spcPts val="105"/>
              </a:spcBef>
              <a:buFontTx/>
              <a:buChar char="-"/>
            </a:pPr>
            <a:r>
              <a:rPr lang="en-US" sz="1800" spc="-5" dirty="0">
                <a:ln w="3175">
                  <a:solidFill>
                    <a:schemeClr val="bg1"/>
                  </a:solidFill>
                </a:ln>
                <a:solidFill>
                  <a:schemeClr val="bg1"/>
                </a:solidFill>
                <a:effectLst>
                  <a:outerShdw blurRad="38100" dist="38100" dir="2700000" algn="tl">
                    <a:srgbClr val="000000">
                      <a:alpha val="43137"/>
                    </a:srgbClr>
                  </a:outerShdw>
                </a:effectLst>
                <a:latin typeface="Century Gothic"/>
                <a:cs typeface="Century Gothic"/>
              </a:rPr>
              <a:t>Discuss dental field as a career</a:t>
            </a:r>
          </a:p>
          <a:p>
            <a:endParaRPr lang="en-US" dirty="0">
              <a:effectLst>
                <a:outerShdw blurRad="38100" dist="38100" dir="2700000" algn="tl">
                  <a:srgbClr val="000000">
                    <a:alpha val="43137"/>
                  </a:srgbClr>
                </a:outerShdw>
              </a:effectLst>
            </a:endParaRPr>
          </a:p>
        </p:txBody>
      </p:sp>
      <p:sp>
        <p:nvSpPr>
          <p:cNvPr id="27" name="Title 26">
            <a:extLst>
              <a:ext uri="{FF2B5EF4-FFF2-40B4-BE49-F238E27FC236}">
                <a16:creationId xmlns:a16="http://schemas.microsoft.com/office/drawing/2014/main" id="{E0A230D8-C6A6-AE0E-E14A-3AC684310734}"/>
              </a:ext>
            </a:extLst>
          </p:cNvPr>
          <p:cNvSpPr>
            <a:spLocks noGrp="1"/>
          </p:cNvSpPr>
          <p:nvPr>
            <p:ph type="title"/>
          </p:nvPr>
        </p:nvSpPr>
        <p:spPr/>
        <p:txBody>
          <a:bodyPr>
            <a:normAutofit/>
          </a:bodyPr>
          <a:lstStyle/>
          <a:p>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C</a:t>
            </a: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ommunity</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Outreach</a:t>
            </a:r>
            <a:endParaRPr lang="en-US" dirty="0"/>
          </a:p>
        </p:txBody>
      </p:sp>
    </p:spTree>
    <p:extLst>
      <p:ext uri="{BB962C8B-B14F-4D97-AF65-F5344CB8AC3E}">
        <p14:creationId xmlns:p14="http://schemas.microsoft.com/office/powerpoint/2010/main" val="894589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DF127CF2-3250-456D-88B8-9BC6F11F725D}"/>
              </a:ext>
            </a:extLst>
          </p:cNvPr>
          <p:cNvSpPr txBox="1"/>
          <p:nvPr/>
        </p:nvSpPr>
        <p:spPr>
          <a:xfrm>
            <a:off x="2971800" y="3619245"/>
            <a:ext cx="12052153" cy="990600"/>
          </a:xfrm>
          <a:prstGeom prst="rect">
            <a:avLst/>
          </a:prstGeom>
          <a:effectLst/>
        </p:spPr>
        <p:txBody>
          <a:bodyPr vert="horz" lIns="68580" tIns="34290" rIns="68580" bIns="34290" rtlCol="0" anchor="t">
            <a:noAutofit/>
          </a:bodyPr>
          <a:lstStyle/>
          <a:p>
            <a:pPr algn="ctr">
              <a:lnSpc>
                <a:spcPts val="7300"/>
              </a:lnSpc>
              <a:spcBef>
                <a:spcPct val="0"/>
              </a:spcBef>
            </a:pPr>
            <a:r>
              <a:rPr lang="en-US" sz="7200" dirty="0">
                <a:solidFill>
                  <a:schemeClr val="bg1"/>
                </a:solidFill>
                <a:effectLst>
                  <a:outerShdw blurRad="38100" dist="38100" dir="2700000" algn="tl">
                    <a:srgbClr val="000000">
                      <a:alpha val="43137"/>
                    </a:srgbClr>
                  </a:outerShdw>
                </a:effectLst>
                <a:latin typeface="Century Gothic" panose="020B0502020202020204" pitchFamily="34" charset="0"/>
                <a:ea typeface="+mj-ea"/>
                <a:cs typeface="+mj-cs"/>
              </a:rPr>
              <a:t>The End!</a:t>
            </a:r>
          </a:p>
        </p:txBody>
      </p:sp>
      <p:pic>
        <p:nvPicPr>
          <p:cNvPr id="10" name="Picture 9" descr="A group of people posing for a photo&#10;&#10;Description automatically generated with medium confidence">
            <a:extLst>
              <a:ext uri="{FF2B5EF4-FFF2-40B4-BE49-F238E27FC236}">
                <a16:creationId xmlns:a16="http://schemas.microsoft.com/office/drawing/2014/main" id="{AE9E19A0-34F8-DBB8-4A2A-443251222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2000"/>
            <a:ext cx="3733800" cy="568759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6452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076A-836A-2ECE-4959-FC36DB0EFD40}"/>
              </a:ext>
            </a:extLst>
          </p:cNvPr>
          <p:cNvSpPr>
            <a:spLocks noGrp="1"/>
          </p:cNvSpPr>
          <p:nvPr>
            <p:ph type="title"/>
          </p:nvPr>
        </p:nvSpPr>
        <p:spPr>
          <a:xfrm>
            <a:off x="7523396" y="3740286"/>
            <a:ext cx="4363803" cy="2889114"/>
          </a:xfrm>
        </p:spPr>
        <p:txBody>
          <a:bodyPr vert="horz" lIns="91440" tIns="45720" rIns="91440" bIns="45720" rtlCol="0" anchor="b">
            <a:normAutofit fontScale="90000"/>
          </a:bodyPr>
          <a:lstStyle/>
          <a:p>
            <a:r>
              <a:rPr lang="en-US" sz="3200" dirty="0">
                <a:effectLst>
                  <a:outerShdw blurRad="38100" dist="38100" dir="2700000" algn="tl">
                    <a:srgbClr val="000000">
                      <a:alpha val="43137"/>
                    </a:srgbClr>
                  </a:outerShdw>
                </a:effectLst>
              </a:rPr>
              <a:t>Afshin Arian DMD</a:t>
            </a:r>
            <a:br>
              <a:rPr lang="en-US" sz="3200" dirty="0">
                <a:effectLst>
                  <a:outerShdw blurRad="38100" dist="38100" dir="2700000" algn="tl">
                    <a:srgbClr val="000000">
                      <a:alpha val="43137"/>
                    </a:srgbClr>
                  </a:outerShdw>
                </a:effectLst>
              </a:rPr>
            </a:br>
            <a:r>
              <a:rPr lang="en-US" sz="2400" b="0" dirty="0">
                <a:effectLst>
                  <a:outerShdw blurRad="38100" dist="38100" dir="2700000" algn="tl">
                    <a:srgbClr val="000000">
                      <a:alpha val="43137"/>
                    </a:srgbClr>
                  </a:outerShdw>
                </a:effectLst>
              </a:rPr>
              <a:t>NV Medicaid Dental Director</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P: 888.401.1128 x6240</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C: 702.600.1613 </a:t>
            </a:r>
            <a:r>
              <a:rPr lang="en-US" sz="2400" u="sng" dirty="0">
                <a:solidFill>
                  <a:srgbClr val="00B0F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aarian@libertydentalplan.com</a:t>
            </a:r>
            <a:br>
              <a:rPr lang="en-US" sz="1800" dirty="0">
                <a:effectLst>
                  <a:outerShdw blurRad="38100" dist="38100" dir="2700000" algn="tl">
                    <a:srgbClr val="000000">
                      <a:alpha val="43137"/>
                    </a:srgbClr>
                  </a:outerShdw>
                </a:effectLst>
              </a:rPr>
            </a:br>
            <a:br>
              <a:rPr lang="en-US" sz="1800" dirty="0">
                <a:effectLst>
                  <a:outerShdw blurRad="38100" dist="38100" dir="2700000" algn="tl">
                    <a:srgbClr val="000000">
                      <a:alpha val="43137"/>
                    </a:srgbClr>
                  </a:outerShdw>
                </a:effectLst>
              </a:rPr>
            </a:br>
            <a:br>
              <a:rPr lang="en-US" sz="1800" dirty="0">
                <a:effectLst>
                  <a:outerShdw blurRad="38100" dist="38100" dir="2700000" algn="tl">
                    <a:srgbClr val="000000">
                      <a:alpha val="43137"/>
                    </a:srgbClr>
                  </a:outerShdw>
                </a:effectLst>
              </a:rPr>
            </a:br>
            <a:br>
              <a:rPr lang="en-US" sz="1800" dirty="0">
                <a:effectLst>
                  <a:outerShdw blurRad="38100" dist="38100" dir="2700000" algn="tl">
                    <a:srgbClr val="000000">
                      <a:alpha val="43137"/>
                    </a:srgbClr>
                  </a:outerShdw>
                </a:effectLst>
              </a:rPr>
            </a:br>
            <a:endParaRPr lang="en-US" sz="1800" dirty="0">
              <a:effectLst>
                <a:outerShdw blurRad="38100" dist="38100" dir="2700000" algn="tl">
                  <a:srgbClr val="000000">
                    <a:alpha val="43137"/>
                  </a:srgbClr>
                </a:outerShdw>
              </a:effectLst>
            </a:endParaRPr>
          </a:p>
        </p:txBody>
      </p:sp>
      <p:pic>
        <p:nvPicPr>
          <p:cNvPr id="5" name="Content Placeholder 4">
            <a:extLst>
              <a:ext uri="{FF2B5EF4-FFF2-40B4-BE49-F238E27FC236}">
                <a16:creationId xmlns:a16="http://schemas.microsoft.com/office/drawing/2014/main" id="{981C00E3-4160-9ADA-818C-F63473A33A62}"/>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5058" b="29908"/>
          <a:stretch/>
        </p:blipFill>
        <p:spPr>
          <a:xfrm>
            <a:off x="2" y="10"/>
            <a:ext cx="7028505"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TextBox 2">
            <a:extLst>
              <a:ext uri="{FF2B5EF4-FFF2-40B4-BE49-F238E27FC236}">
                <a16:creationId xmlns:a16="http://schemas.microsoft.com/office/drawing/2014/main" id="{F019C8DB-1104-4529-439C-D8EE903C7A0B}"/>
              </a:ext>
            </a:extLst>
          </p:cNvPr>
          <p:cNvSpPr txBox="1"/>
          <p:nvPr/>
        </p:nvSpPr>
        <p:spPr>
          <a:xfrm>
            <a:off x="7464614" y="1185208"/>
            <a:ext cx="4204872" cy="1938992"/>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latin typeface="Century Gothic" panose="020B0502020202020204" pitchFamily="34" charset="0"/>
              </a:rPr>
              <a:t>Meet Our Nevada Chief Dental Director</a:t>
            </a:r>
          </a:p>
        </p:txBody>
      </p:sp>
    </p:spTree>
    <p:extLst>
      <p:ext uri="{BB962C8B-B14F-4D97-AF65-F5344CB8AC3E}">
        <p14:creationId xmlns:p14="http://schemas.microsoft.com/office/powerpoint/2010/main" val="255311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docshape15">
            <a:hlinkClick r:id="rId3"/>
            <a:extLst>
              <a:ext uri="{FF2B5EF4-FFF2-40B4-BE49-F238E27FC236}">
                <a16:creationId xmlns:a16="http://schemas.microsoft.com/office/drawing/2014/main" id="{14DC8EC4-BF6A-4E8A-88E3-4523699D7C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990600"/>
            <a:ext cx="7696200" cy="5638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7DB6687-E49D-8A74-458D-405D5F8B6E69}"/>
              </a:ext>
            </a:extLst>
          </p:cNvPr>
          <p:cNvSpPr txBox="1"/>
          <p:nvPr/>
        </p:nvSpPr>
        <p:spPr>
          <a:xfrm>
            <a:off x="198117" y="304800"/>
            <a:ext cx="10111295" cy="855842"/>
          </a:xfrm>
          <a:prstGeom prst="rect">
            <a:avLst/>
          </a:prstGeom>
        </p:spPr>
        <p:txBody>
          <a:bodyPr vert="horz" lIns="68580" tIns="34290" rIns="68580" bIns="34290" rtlCol="0" anchor="ctr">
            <a:noAutofit/>
          </a:bodyPr>
          <a:lstStyle/>
          <a:p>
            <a:pPr marL="0" marR="0" lvl="0" indent="0" algn="l" defTabSz="457200" rtl="0" eaLnBrk="1" fontAlgn="auto" latinLnBrk="0" hangingPunct="1">
              <a:lnSpc>
                <a:spcPts val="16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ndParaRPr>
          </a:p>
        </p:txBody>
      </p:sp>
      <p:pic>
        <p:nvPicPr>
          <p:cNvPr id="7" name="Picture 6">
            <a:extLst>
              <a:ext uri="{FF2B5EF4-FFF2-40B4-BE49-F238E27FC236}">
                <a16:creationId xmlns:a16="http://schemas.microsoft.com/office/drawing/2014/main" id="{11D031E7-F11B-E013-7A4A-AE6F2ECE84BA}"/>
              </a:ext>
            </a:extLst>
          </p:cNvPr>
          <p:cNvPicPr>
            <a:picLocks noChangeAspect="1"/>
          </p:cNvPicPr>
          <p:nvPr/>
        </p:nvPicPr>
        <p:blipFill rotWithShape="1">
          <a:blip r:embed="rId5"/>
          <a:srcRect t="5711" b="6899"/>
          <a:stretch/>
        </p:blipFill>
        <p:spPr>
          <a:xfrm>
            <a:off x="2667000" y="1295400"/>
            <a:ext cx="6629400" cy="3200400"/>
          </a:xfrm>
          <a:prstGeom prst="rect">
            <a:avLst/>
          </a:prstGeom>
        </p:spPr>
      </p:pic>
      <p:sp>
        <p:nvSpPr>
          <p:cNvPr id="2" name="Title 1">
            <a:extLst>
              <a:ext uri="{FF2B5EF4-FFF2-40B4-BE49-F238E27FC236}">
                <a16:creationId xmlns:a16="http://schemas.microsoft.com/office/drawing/2014/main" id="{A9989E31-5B2C-828A-3A61-1EC2C17EB61B}"/>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 Relations </a:t>
            </a:r>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 </a:t>
            </a:r>
            <a:endParaRPr lang="en-US" dirty="0"/>
          </a:p>
        </p:txBody>
      </p:sp>
    </p:spTree>
    <p:extLst>
      <p:ext uri="{BB962C8B-B14F-4D97-AF65-F5344CB8AC3E}">
        <p14:creationId xmlns:p14="http://schemas.microsoft.com/office/powerpoint/2010/main" val="349627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75A2E4B8-5563-4F0A-ADCF-71444ABAF01A}"/>
              </a:ext>
            </a:extLst>
          </p:cNvPr>
          <p:cNvSpPr txBox="1">
            <a:spLocks/>
          </p:cNvSpPr>
          <p:nvPr/>
        </p:nvSpPr>
        <p:spPr>
          <a:xfrm>
            <a:off x="5819710" y="6276476"/>
            <a:ext cx="552580"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b="1">
                <a:solidFill>
                  <a:schemeClr val="bg1"/>
                </a:solidFill>
                <a:latin typeface="Century Gothic" panose="020B0502020202020204" pitchFamily="34" charset="0"/>
              </a:rPr>
              <a:pPr algn="ctr"/>
              <a:t>4</a:t>
            </a:fld>
            <a:endParaRPr lang="en-US" b="1"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767F2E9B-A09D-4F99-9A84-CACE14ED847A}"/>
              </a:ext>
            </a:extLst>
          </p:cNvPr>
          <p:cNvSpPr txBox="1"/>
          <p:nvPr/>
        </p:nvSpPr>
        <p:spPr>
          <a:xfrm>
            <a:off x="198117" y="6395380"/>
            <a:ext cx="2057868" cy="246221"/>
          </a:xfrm>
          <a:prstGeom prst="rect">
            <a:avLst/>
          </a:prstGeom>
          <a:noFill/>
          <a:ln>
            <a:noFill/>
          </a:ln>
        </p:spPr>
        <p:txBody>
          <a:bodyPr wrap="square" rtlCol="0" anchor="b">
            <a:spAutoFit/>
          </a:bodyPr>
          <a:lstStyle/>
          <a:p>
            <a:pPr marR="0" rtl="0"/>
            <a:r>
              <a:rPr lang="en-US" sz="1000" b="1" dirty="0">
                <a:solidFill>
                  <a:schemeClr val="bg1"/>
                </a:solidFill>
                <a:latin typeface="Century Gothic" panose="020B0502020202020204" pitchFamily="34" charset="0"/>
              </a:rPr>
              <a:t>www.libertydentalplan.com</a:t>
            </a:r>
            <a:endParaRPr lang="en-US" sz="1000" b="0" i="0" u="none" strike="noStrike" dirty="0">
              <a:solidFill>
                <a:schemeClr val="bg1"/>
              </a:solidFill>
              <a:latin typeface="Century Gothic" panose="020B0502020202020204" pitchFamily="34" charset="0"/>
            </a:endParaRPr>
          </a:p>
        </p:txBody>
      </p:sp>
      <p:graphicFrame>
        <p:nvGraphicFramePr>
          <p:cNvPr id="5" name="Content Placeholder 3">
            <a:extLst>
              <a:ext uri="{FF2B5EF4-FFF2-40B4-BE49-F238E27FC236}">
                <a16:creationId xmlns:a16="http://schemas.microsoft.com/office/drawing/2014/main" id="{38846760-A8C5-4484-9A4C-F53119120317}"/>
              </a:ext>
            </a:extLst>
          </p:cNvPr>
          <p:cNvGraphicFramePr>
            <a:graphicFrameLocks/>
          </p:cNvGraphicFramePr>
          <p:nvPr>
            <p:extLst>
              <p:ext uri="{D42A27DB-BD31-4B8C-83A1-F6EECF244321}">
                <p14:modId xmlns:p14="http://schemas.microsoft.com/office/powerpoint/2010/main" val="1997743457"/>
              </p:ext>
            </p:extLst>
          </p:nvPr>
        </p:nvGraphicFramePr>
        <p:xfrm>
          <a:off x="762000" y="1600200"/>
          <a:ext cx="10515604" cy="4019651"/>
        </p:xfrm>
        <a:graphic>
          <a:graphicData uri="http://schemas.openxmlformats.org/drawingml/2006/table">
            <a:tbl>
              <a:tblPr firstRow="1" firstCol="1" bandRow="1">
                <a:tableStyleId>{7DF18680-E054-41AD-8BC1-D1AEF772440D}</a:tableStyleId>
              </a:tblPr>
              <a:tblGrid>
                <a:gridCol w="1109108">
                  <a:extLst>
                    <a:ext uri="{9D8B030D-6E8A-4147-A177-3AD203B41FA5}">
                      <a16:colId xmlns:a16="http://schemas.microsoft.com/office/drawing/2014/main" val="2157504889"/>
                    </a:ext>
                  </a:extLst>
                </a:gridCol>
                <a:gridCol w="1374004">
                  <a:extLst>
                    <a:ext uri="{9D8B030D-6E8A-4147-A177-3AD203B41FA5}">
                      <a16:colId xmlns:a16="http://schemas.microsoft.com/office/drawing/2014/main" val="962366302"/>
                    </a:ext>
                  </a:extLst>
                </a:gridCol>
                <a:gridCol w="830872">
                  <a:extLst>
                    <a:ext uri="{9D8B030D-6E8A-4147-A177-3AD203B41FA5}">
                      <a16:colId xmlns:a16="http://schemas.microsoft.com/office/drawing/2014/main" val="3545693866"/>
                    </a:ext>
                  </a:extLst>
                </a:gridCol>
                <a:gridCol w="872798">
                  <a:extLst>
                    <a:ext uri="{9D8B030D-6E8A-4147-A177-3AD203B41FA5}">
                      <a16:colId xmlns:a16="http://schemas.microsoft.com/office/drawing/2014/main" val="2806039195"/>
                    </a:ext>
                  </a:extLst>
                </a:gridCol>
                <a:gridCol w="1010010">
                  <a:extLst>
                    <a:ext uri="{9D8B030D-6E8A-4147-A177-3AD203B41FA5}">
                      <a16:colId xmlns:a16="http://schemas.microsoft.com/office/drawing/2014/main" val="1468943396"/>
                    </a:ext>
                  </a:extLst>
                </a:gridCol>
                <a:gridCol w="1610315">
                  <a:extLst>
                    <a:ext uri="{9D8B030D-6E8A-4147-A177-3AD203B41FA5}">
                      <a16:colId xmlns:a16="http://schemas.microsoft.com/office/drawing/2014/main" val="3325757207"/>
                    </a:ext>
                  </a:extLst>
                </a:gridCol>
                <a:gridCol w="1886646">
                  <a:extLst>
                    <a:ext uri="{9D8B030D-6E8A-4147-A177-3AD203B41FA5}">
                      <a16:colId xmlns:a16="http://schemas.microsoft.com/office/drawing/2014/main" val="4039163923"/>
                    </a:ext>
                  </a:extLst>
                </a:gridCol>
                <a:gridCol w="1821851">
                  <a:extLst>
                    <a:ext uri="{9D8B030D-6E8A-4147-A177-3AD203B41FA5}">
                      <a16:colId xmlns:a16="http://schemas.microsoft.com/office/drawing/2014/main" val="2334357565"/>
                    </a:ext>
                  </a:extLst>
                </a:gridCol>
              </a:tblGrid>
              <a:tr h="657020">
                <a:tc>
                  <a:txBody>
                    <a:bodyPr/>
                    <a:lstStyle/>
                    <a:p>
                      <a:pPr marL="0" marR="0" algn="ctr">
                        <a:lnSpc>
                          <a:spcPct val="115000"/>
                        </a:lnSpc>
                        <a:spcBef>
                          <a:spcPts val="0"/>
                        </a:spcBef>
                        <a:spcAft>
                          <a:spcPts val="0"/>
                        </a:spcAft>
                      </a:pPr>
                      <a:r>
                        <a:rPr lang="en-US" sz="1200">
                          <a:effectLst/>
                        </a:rPr>
                        <a:t>Code</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dirty="0">
                          <a:effectLst/>
                        </a:rPr>
                        <a:t>Description</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a:effectLst/>
                        </a:rPr>
                        <a:t>Rate</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dirty="0">
                          <a:effectLst/>
                        </a:rPr>
                        <a:t>Effective Date</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dirty="0">
                          <a:effectLst/>
                        </a:rPr>
                        <a:t>Pregnancy</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dirty="0">
                          <a:effectLst/>
                        </a:rPr>
                        <a:t>Service for Persons Age 21 Years and Older</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dirty="0">
                          <a:effectLst/>
                        </a:rPr>
                        <a:t>Service Limits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tc>
                  <a:txBody>
                    <a:bodyPr/>
                    <a:lstStyle/>
                    <a:p>
                      <a:pPr marL="0" marR="0" algn="ctr">
                        <a:lnSpc>
                          <a:spcPct val="115000"/>
                        </a:lnSpc>
                        <a:spcBef>
                          <a:spcPts val="0"/>
                        </a:spcBef>
                        <a:spcAft>
                          <a:spcPts val="0"/>
                        </a:spcAft>
                      </a:pPr>
                      <a:r>
                        <a:rPr lang="en-US" sz="1200" dirty="0">
                          <a:effectLst/>
                        </a:rPr>
                        <a:t>Documentation Requirements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nchor="ctr">
                    <a:solidFill>
                      <a:srgbClr val="7E247C"/>
                    </a:solidFill>
                  </a:tcPr>
                </a:tc>
                <a:extLst>
                  <a:ext uri="{0D108BD9-81ED-4DB2-BD59-A6C34878D82A}">
                    <a16:rowId xmlns:a16="http://schemas.microsoft.com/office/drawing/2014/main" val="4250641893"/>
                  </a:ext>
                </a:extLst>
              </a:tr>
              <a:tr h="446628">
                <a:tc>
                  <a:txBody>
                    <a:bodyPr/>
                    <a:lstStyle/>
                    <a:p>
                      <a:pPr marL="0" marR="0" algn="ctr">
                        <a:lnSpc>
                          <a:spcPct val="115000"/>
                        </a:lnSpc>
                        <a:spcBef>
                          <a:spcPts val="0"/>
                        </a:spcBef>
                        <a:spcAft>
                          <a:spcPts val="0"/>
                        </a:spcAft>
                      </a:pPr>
                      <a:r>
                        <a:rPr lang="en-US" sz="1200">
                          <a:effectLst/>
                        </a:rPr>
                        <a:t>D0150</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Comprehensive Oral Exam</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33.24</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a:effectLst/>
                        </a:rPr>
                        <a:t> </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One per member every 12 months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N/A</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extLst>
                  <a:ext uri="{0D108BD9-81ED-4DB2-BD59-A6C34878D82A}">
                    <a16:rowId xmlns:a16="http://schemas.microsoft.com/office/drawing/2014/main" val="1133463097"/>
                  </a:ext>
                </a:extLst>
              </a:tr>
              <a:tr h="446628">
                <a:tc>
                  <a:txBody>
                    <a:bodyPr/>
                    <a:lstStyle/>
                    <a:p>
                      <a:pPr marL="0" marR="0" algn="ctr">
                        <a:lnSpc>
                          <a:spcPct val="115000"/>
                        </a:lnSpc>
                        <a:spcBef>
                          <a:spcPts val="0"/>
                        </a:spcBef>
                        <a:spcAft>
                          <a:spcPts val="0"/>
                        </a:spcAft>
                      </a:pPr>
                      <a:r>
                        <a:rPr lang="en-US" sz="1200">
                          <a:effectLst/>
                        </a:rPr>
                        <a:t>D1110</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Prophylaxes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$45.00</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Two additional every 12 months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Narrative</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extLst>
                  <a:ext uri="{0D108BD9-81ED-4DB2-BD59-A6C34878D82A}">
                    <a16:rowId xmlns:a16="http://schemas.microsoft.com/office/drawing/2014/main" val="2494771893"/>
                  </a:ext>
                </a:extLst>
              </a:tr>
              <a:tr h="446628">
                <a:tc>
                  <a:txBody>
                    <a:bodyPr/>
                    <a:lstStyle/>
                    <a:p>
                      <a:pPr marL="0" marR="0" algn="ctr">
                        <a:lnSpc>
                          <a:spcPct val="115000"/>
                        </a:lnSpc>
                        <a:spcBef>
                          <a:spcPts val="0"/>
                        </a:spcBef>
                        <a:spcAft>
                          <a:spcPts val="0"/>
                        </a:spcAft>
                      </a:pPr>
                      <a:r>
                        <a:rPr lang="en-US" sz="1200">
                          <a:effectLst/>
                        </a:rPr>
                        <a:t>D1354</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Silver Diamine Fluoride</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$12.30</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Two per year</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X-rays, narrative</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extLst>
                  <a:ext uri="{0D108BD9-81ED-4DB2-BD59-A6C34878D82A}">
                    <a16:rowId xmlns:a16="http://schemas.microsoft.com/office/drawing/2014/main" val="337889307"/>
                  </a:ext>
                </a:extLst>
              </a:tr>
              <a:tr h="446628">
                <a:tc>
                  <a:txBody>
                    <a:bodyPr/>
                    <a:lstStyle/>
                    <a:p>
                      <a:pPr marL="0" marR="0" algn="ctr">
                        <a:lnSpc>
                          <a:spcPct val="115000"/>
                        </a:lnSpc>
                        <a:spcBef>
                          <a:spcPts val="0"/>
                        </a:spcBef>
                        <a:spcAft>
                          <a:spcPts val="0"/>
                        </a:spcAft>
                      </a:pPr>
                      <a:r>
                        <a:rPr lang="en-US" sz="1200">
                          <a:effectLst/>
                        </a:rPr>
                        <a:t>D3310</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Root Canal</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$205.00</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One per member per calendar year</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Pre &amp; post-operative periapical x-rays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extLst>
                  <a:ext uri="{0D108BD9-81ED-4DB2-BD59-A6C34878D82A}">
                    <a16:rowId xmlns:a16="http://schemas.microsoft.com/office/drawing/2014/main" val="1291897070"/>
                  </a:ext>
                </a:extLst>
              </a:tr>
              <a:tr h="446628">
                <a:tc>
                  <a:txBody>
                    <a:bodyPr/>
                    <a:lstStyle/>
                    <a:p>
                      <a:pPr marL="0" marR="0" algn="ctr">
                        <a:lnSpc>
                          <a:spcPct val="115000"/>
                        </a:lnSpc>
                        <a:spcBef>
                          <a:spcPts val="0"/>
                        </a:spcBef>
                        <a:spcAft>
                          <a:spcPts val="0"/>
                        </a:spcAft>
                      </a:pPr>
                      <a:r>
                        <a:rPr lang="en-US" sz="1200">
                          <a:effectLst/>
                        </a:rPr>
                        <a:t>D3320</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Root Canal</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$246.00</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One per member per calendar year</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Pre &amp; post-operative periapical x-rays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extLst>
                  <a:ext uri="{0D108BD9-81ED-4DB2-BD59-A6C34878D82A}">
                    <a16:rowId xmlns:a16="http://schemas.microsoft.com/office/drawing/2014/main" val="636324959"/>
                  </a:ext>
                </a:extLst>
              </a:tr>
              <a:tr h="446628">
                <a:tc>
                  <a:txBody>
                    <a:bodyPr/>
                    <a:lstStyle/>
                    <a:p>
                      <a:pPr marL="0" marR="0" algn="ctr">
                        <a:lnSpc>
                          <a:spcPct val="115000"/>
                        </a:lnSpc>
                        <a:spcBef>
                          <a:spcPts val="0"/>
                        </a:spcBef>
                        <a:spcAft>
                          <a:spcPts val="0"/>
                        </a:spcAft>
                      </a:pPr>
                      <a:r>
                        <a:rPr lang="en-US" sz="1200">
                          <a:effectLst/>
                        </a:rPr>
                        <a:t>D3330</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Root Canal</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$327.99</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One per member per calendar year</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Pre &amp; post-operative periapical x-rays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extLst>
                  <a:ext uri="{0D108BD9-81ED-4DB2-BD59-A6C34878D82A}">
                    <a16:rowId xmlns:a16="http://schemas.microsoft.com/office/drawing/2014/main" val="3549754264"/>
                  </a:ext>
                </a:extLst>
              </a:tr>
              <a:tr h="446628">
                <a:tc>
                  <a:txBody>
                    <a:bodyPr/>
                    <a:lstStyle/>
                    <a:p>
                      <a:pPr marL="0" marR="0" algn="ctr">
                        <a:lnSpc>
                          <a:spcPct val="115000"/>
                        </a:lnSpc>
                        <a:spcBef>
                          <a:spcPts val="0"/>
                        </a:spcBef>
                        <a:spcAft>
                          <a:spcPts val="0"/>
                        </a:spcAft>
                      </a:pPr>
                      <a:r>
                        <a:rPr lang="en-US" sz="1200">
                          <a:effectLst/>
                        </a:rPr>
                        <a:t>D4346</a:t>
                      </a:r>
                      <a:endParaRPr lang="en-US" sz="1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a:effectLst/>
                        </a:rPr>
                        <a:t>Gingival Scaling</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$53.00</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One additional Gingival scaling per year</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tc>
                  <a:txBody>
                    <a:bodyPr/>
                    <a:lstStyle/>
                    <a:p>
                      <a:pPr marL="0" marR="0" algn="ctr">
                        <a:lnSpc>
                          <a:spcPct val="115000"/>
                        </a:lnSpc>
                        <a:spcBef>
                          <a:spcPts val="0"/>
                        </a:spcBef>
                        <a:spcAft>
                          <a:spcPts val="0"/>
                        </a:spcAft>
                      </a:pPr>
                      <a:r>
                        <a:rPr lang="en-US" sz="1200" dirty="0">
                          <a:effectLst/>
                        </a:rPr>
                        <a:t>X-rays, narrative, </a:t>
                      </a:r>
                      <a:r>
                        <a:rPr lang="en-US" sz="1200" dirty="0" err="1">
                          <a:effectLst/>
                        </a:rPr>
                        <a:t>perio</a:t>
                      </a:r>
                      <a:r>
                        <a:rPr lang="en-US" sz="1200" dirty="0">
                          <a:effectLst/>
                        </a:rPr>
                        <a:t> chart</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chemeClr val="bg1">
                        <a:lumMod val="95000"/>
                      </a:schemeClr>
                    </a:solidFill>
                  </a:tcPr>
                </a:tc>
                <a:extLst>
                  <a:ext uri="{0D108BD9-81ED-4DB2-BD59-A6C34878D82A}">
                    <a16:rowId xmlns:a16="http://schemas.microsoft.com/office/drawing/2014/main" val="1274162626"/>
                  </a:ext>
                </a:extLst>
              </a:tr>
              <a:tr h="236235">
                <a:tc>
                  <a:txBody>
                    <a:bodyPr/>
                    <a:lstStyle/>
                    <a:p>
                      <a:pPr marL="0" marR="0" algn="ctr">
                        <a:lnSpc>
                          <a:spcPct val="115000"/>
                        </a:lnSpc>
                        <a:spcBef>
                          <a:spcPts val="0"/>
                        </a:spcBef>
                        <a:spcAft>
                          <a:spcPts val="0"/>
                        </a:spcAft>
                      </a:pPr>
                      <a:r>
                        <a:rPr lang="en-US" sz="1200" dirty="0">
                          <a:effectLst/>
                        </a:rPr>
                        <a:t>D9995/9996</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7E247C"/>
                    </a:solidFill>
                  </a:tcPr>
                </a:tc>
                <a:tc>
                  <a:txBody>
                    <a:bodyPr/>
                    <a:lstStyle/>
                    <a:p>
                      <a:pPr marL="0" marR="0" algn="ctr">
                        <a:lnSpc>
                          <a:spcPct val="115000"/>
                        </a:lnSpc>
                        <a:spcBef>
                          <a:spcPts val="0"/>
                        </a:spcBef>
                        <a:spcAft>
                          <a:spcPts val="0"/>
                        </a:spcAft>
                      </a:pPr>
                      <a:r>
                        <a:rPr lang="en-US" sz="1200" dirty="0" err="1">
                          <a:effectLst/>
                        </a:rPr>
                        <a:t>Teledentistry</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$10.00</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1/1/2023</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X</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No limitations</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tc>
                  <a:txBody>
                    <a:bodyPr/>
                    <a:lstStyle/>
                    <a:p>
                      <a:pPr marL="0" marR="0" algn="ctr">
                        <a:lnSpc>
                          <a:spcPct val="115000"/>
                        </a:lnSpc>
                        <a:spcBef>
                          <a:spcPts val="0"/>
                        </a:spcBef>
                        <a:spcAft>
                          <a:spcPts val="0"/>
                        </a:spcAft>
                      </a:pPr>
                      <a:r>
                        <a:rPr lang="en-US" sz="1200" dirty="0">
                          <a:effectLst/>
                        </a:rPr>
                        <a:t>N/A</a:t>
                      </a:r>
                      <a:endParaRPr lang="en-US" sz="1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80790" marR="80790" marT="0" marB="0">
                    <a:solidFill>
                      <a:srgbClr val="F6E9F9"/>
                    </a:solidFill>
                  </a:tcPr>
                </a:tc>
                <a:extLst>
                  <a:ext uri="{0D108BD9-81ED-4DB2-BD59-A6C34878D82A}">
                    <a16:rowId xmlns:a16="http://schemas.microsoft.com/office/drawing/2014/main" val="2839626136"/>
                  </a:ext>
                </a:extLst>
              </a:tr>
            </a:tbl>
          </a:graphicData>
        </a:graphic>
      </p:graphicFrame>
      <p:sp>
        <p:nvSpPr>
          <p:cNvPr id="2" name="Title 1">
            <a:extLst>
              <a:ext uri="{FF2B5EF4-FFF2-40B4-BE49-F238E27FC236}">
                <a16:creationId xmlns:a16="http://schemas.microsoft.com/office/drawing/2014/main" id="{BA95D8F4-CD39-A197-D8AF-7FE334DBAEBB}"/>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2023 </a:t>
            </a:r>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Value Added Benefits </a:t>
            </a:r>
            <a:endParaRPr lang="en-US" dirty="0"/>
          </a:p>
        </p:txBody>
      </p:sp>
    </p:spTree>
    <p:extLst>
      <p:ext uri="{BB962C8B-B14F-4D97-AF65-F5344CB8AC3E}">
        <p14:creationId xmlns:p14="http://schemas.microsoft.com/office/powerpoint/2010/main" val="188996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FC0DDDE8-8B1F-4E23-8B9A-391CB34E0DCB}"/>
              </a:ext>
            </a:extLst>
          </p:cNvPr>
          <p:cNvSpPr/>
          <p:nvPr/>
        </p:nvSpPr>
        <p:spPr>
          <a:xfrm>
            <a:off x="710850" y="1740953"/>
            <a:ext cx="4165950" cy="4581075"/>
          </a:xfrm>
          <a:prstGeom prst="round2DiagRect">
            <a:avLst/>
          </a:prstGeom>
          <a:solidFill>
            <a:srgbClr val="0070C0"/>
          </a:solidFill>
          <a:effectLst>
            <a:outerShdw blurRad="50800" dist="38100" dir="2700000" algn="tl" rotWithShape="0">
              <a:prstClr val="black">
                <a:alpha val="40000"/>
              </a:prstClr>
            </a:outerShdw>
          </a:effectLst>
        </p:spPr>
        <p:txBody>
          <a:bodyPr wrap="square" lIns="0" tIns="0" rIns="0" bIns="0" rtlCol="0"/>
          <a:lstStyle/>
          <a:p>
            <a:pPr>
              <a:spcBef>
                <a:spcPts val="200"/>
              </a:spcBef>
            </a:pPr>
            <a:endParaRPr lang="en-US" sz="1500"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4" name="object 2">
            <a:extLst>
              <a:ext uri="{FF2B5EF4-FFF2-40B4-BE49-F238E27FC236}">
                <a16:creationId xmlns:a16="http://schemas.microsoft.com/office/drawing/2014/main" id="{03013255-6A3D-56CA-124F-8BA621DCC532}"/>
              </a:ext>
            </a:extLst>
          </p:cNvPr>
          <p:cNvSpPr/>
          <p:nvPr/>
        </p:nvSpPr>
        <p:spPr>
          <a:xfrm>
            <a:off x="5919298" y="1705688"/>
            <a:ext cx="4191000" cy="4581075"/>
          </a:xfrm>
          <a:prstGeom prst="round2DiagRect">
            <a:avLst/>
          </a:prstGeom>
          <a:solidFill>
            <a:srgbClr val="0094C8"/>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A394ECC7-C9A0-2AFF-4C53-F5E96EC61557}"/>
              </a:ext>
            </a:extLst>
          </p:cNvPr>
          <p:cNvSpPr txBox="1"/>
          <p:nvPr/>
        </p:nvSpPr>
        <p:spPr>
          <a:xfrm>
            <a:off x="216702" y="997803"/>
            <a:ext cx="11534671" cy="707886"/>
          </a:xfrm>
          <a:prstGeom prst="rect">
            <a:avLst/>
          </a:prstGeom>
          <a:noFill/>
        </p:spPr>
        <p:txBody>
          <a:bodyPr wrap="square" rtlCol="0">
            <a:spAutoFit/>
          </a:bodyPr>
          <a:lstStyle/>
          <a:p>
            <a:r>
              <a:rPr lang="en-US" sz="2000" b="1" dirty="0">
                <a:solidFill>
                  <a:srgbClr val="FFCC00"/>
                </a:solidFill>
                <a:effectLst>
                  <a:outerShdw blurRad="38100" dist="38100" dir="2700000" algn="tl">
                    <a:srgbClr val="000000">
                      <a:alpha val="43137"/>
                    </a:srgbClr>
                  </a:outerShdw>
                </a:effectLst>
                <a:latin typeface="Century Gothic" panose="020B0502020202020204" pitchFamily="34" charset="0"/>
              </a:rPr>
              <a:t>SEALANT REPAIR - </a:t>
            </a: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LIBERTY has updated the frequency for repairs to be approved after</a:t>
            </a:r>
            <a:b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2 years from sealant placement. </a:t>
            </a:r>
          </a:p>
        </p:txBody>
      </p:sp>
      <p:sp>
        <p:nvSpPr>
          <p:cNvPr id="18" name="TextBox 17">
            <a:extLst>
              <a:ext uri="{FF2B5EF4-FFF2-40B4-BE49-F238E27FC236}">
                <a16:creationId xmlns:a16="http://schemas.microsoft.com/office/drawing/2014/main" id="{20E2D49C-F866-3212-6317-F8B1C0276DD7}"/>
              </a:ext>
            </a:extLst>
          </p:cNvPr>
          <p:cNvSpPr txBox="1"/>
          <p:nvPr/>
        </p:nvSpPr>
        <p:spPr>
          <a:xfrm>
            <a:off x="457200" y="2286000"/>
            <a:ext cx="3139899" cy="4657411"/>
          </a:xfrm>
          <a:prstGeom prst="rect">
            <a:avLst/>
          </a:prstGeom>
        </p:spPr>
        <p:txBody>
          <a:bodyPr vert="horz" lIns="68580" tIns="34290" rIns="68580" bIns="34290" rtlCol="0" anchor="t">
            <a:noAutofit/>
          </a:bodyPr>
          <a:lstStyle/>
          <a:p>
            <a:pPr fontAlgn="ctr">
              <a:lnSpc>
                <a:spcPct val="110000"/>
              </a:lnSpc>
              <a:spcBef>
                <a:spcPts val="600"/>
              </a:spcBef>
              <a:spcAft>
                <a:spcPts val="600"/>
              </a:spcAft>
            </a:pPr>
            <a:endParaRPr lang="en-US" sz="2400" b="1" dirty="0">
              <a:solidFill>
                <a:schemeClr val="bg1"/>
              </a:solidFill>
              <a:latin typeface="Century Gothic" panose="020B0502020202020204"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7C75B59B-2B38-9320-6D6B-1E4AD73F0313}"/>
              </a:ext>
            </a:extLst>
          </p:cNvPr>
          <p:cNvSpPr txBox="1">
            <a:spLocks/>
          </p:cNvSpPr>
          <p:nvPr/>
        </p:nvSpPr>
        <p:spPr>
          <a:xfrm>
            <a:off x="6260813" y="1931503"/>
            <a:ext cx="3507969" cy="3397525"/>
          </a:xfrm>
          <a:prstGeom prst="rect">
            <a:avLst/>
          </a:prstGeom>
        </p:spPr>
        <p:txBody>
          <a:bodyPr/>
          <a:lstStyle>
            <a:lvl1pPr marL="0" indent="0" algn="l" defTabSz="1018824" rtl="0" eaLnBrk="1" latinLnBrk="0" hangingPunct="1">
              <a:spcBef>
                <a:spcPts val="600"/>
              </a:spcBef>
              <a:spcAft>
                <a:spcPts val="600"/>
              </a:spcAft>
              <a:buFont typeface="Arial" pitchFamily="34" charset="0"/>
              <a:buNone/>
              <a:defRPr sz="1400" kern="1200">
                <a:solidFill>
                  <a:schemeClr val="tx2"/>
                </a:solidFill>
                <a:latin typeface="+mn-lt"/>
                <a:ea typeface="+mn-ea"/>
                <a:cs typeface="+mn-cs"/>
              </a:defRPr>
            </a:lvl1pPr>
            <a:lvl2pPr marL="198438" indent="-198438" algn="l" defTabSz="1018824" rtl="0" eaLnBrk="1" latinLnBrk="0" hangingPunct="1">
              <a:lnSpc>
                <a:spcPct val="120000"/>
              </a:lnSpc>
              <a:spcBef>
                <a:spcPts val="300"/>
              </a:spcBef>
              <a:spcAft>
                <a:spcPts val="300"/>
              </a:spcAft>
              <a:buFont typeface="Arial" pitchFamily="34" charset="0"/>
              <a:buChar char="•"/>
              <a:defRPr sz="900" kern="1200">
                <a:solidFill>
                  <a:schemeClr val="tx1"/>
                </a:solidFill>
                <a:latin typeface="+mn-lt"/>
                <a:ea typeface="+mn-ea"/>
                <a:cs typeface="+mn-cs"/>
              </a:defRPr>
            </a:lvl2pPr>
            <a:lvl3pPr marL="454025" indent="-225425" algn="l" defTabSz="1018824" rtl="0" eaLnBrk="1" latinLnBrk="0" hangingPunct="1">
              <a:lnSpc>
                <a:spcPct val="120000"/>
              </a:lnSpc>
              <a:spcBef>
                <a:spcPts val="0"/>
              </a:spcBef>
              <a:spcAft>
                <a:spcPts val="300"/>
              </a:spcAft>
              <a:buFont typeface="Gill Sans MT" pitchFamily="34" charset="0"/>
              <a:buChar char="&gt;"/>
              <a:defRPr sz="900" kern="1200">
                <a:solidFill>
                  <a:schemeClr val="tx1"/>
                </a:solidFill>
                <a:latin typeface="+mn-lt"/>
                <a:ea typeface="+mn-ea"/>
                <a:cs typeface="+mn-cs"/>
              </a:defRPr>
            </a:lvl3pPr>
            <a:lvl4pPr marL="687388" indent="-254000" algn="l" defTabSz="1018824" rtl="0" eaLnBrk="1" latinLnBrk="0" hangingPunct="1">
              <a:lnSpc>
                <a:spcPct val="120000"/>
              </a:lnSpc>
              <a:spcBef>
                <a:spcPts val="0"/>
              </a:spcBef>
              <a:spcAft>
                <a:spcPts val="300"/>
              </a:spcAft>
              <a:buFont typeface="Arial" pitchFamily="34" charset="0"/>
              <a:buChar char="–"/>
              <a:defRPr sz="900" kern="1200">
                <a:solidFill>
                  <a:schemeClr val="tx1"/>
                </a:solidFill>
                <a:latin typeface="+mn-lt"/>
                <a:ea typeface="+mn-ea"/>
                <a:cs typeface="+mn-cs"/>
              </a:defRPr>
            </a:lvl4pPr>
            <a:lvl5pPr marL="854075" indent="-177800" algn="l" defTabSz="1018824" rtl="0" eaLnBrk="1" latinLnBrk="0" hangingPunct="1">
              <a:lnSpc>
                <a:spcPct val="120000"/>
              </a:lnSpc>
              <a:spcBef>
                <a:spcPts val="0"/>
              </a:spcBef>
              <a:spcAft>
                <a:spcPts val="300"/>
              </a:spcAft>
              <a:buFont typeface="Arial" pitchFamily="34" charset="0"/>
              <a:buChar char="•"/>
              <a:defRPr sz="9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600"/>
              </a:spcBef>
              <a:spcAft>
                <a:spcPts val="1200"/>
              </a:spcAft>
              <a:buNone/>
              <a:defRPr/>
            </a:pPr>
            <a:r>
              <a:rPr lang="en-US" sz="2000" b="1" dirty="0">
                <a:solidFill>
                  <a:srgbClr val="FFCC00"/>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Pregnant Members  </a:t>
            </a:r>
          </a:p>
          <a:p>
            <a:pPr>
              <a:spcBef>
                <a:spcPts val="200"/>
              </a:spcBef>
            </a:pPr>
            <a:r>
              <a:rPr lang="en-US"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The current additional value-added services for pregnant adults are:</a:t>
            </a:r>
          </a:p>
          <a:p>
            <a:pPr marL="369888" lvl="1" indent="-171450">
              <a:spcBef>
                <a:spcPts val="200"/>
              </a:spcBef>
              <a:buBlip>
                <a:blip r:embed="rId3"/>
              </a:buBlip>
            </a:pPr>
            <a:r>
              <a:rPr lang="en-US" sz="12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Two additional cleanings (prophylaxis) every 12 rolling months </a:t>
            </a:r>
          </a:p>
          <a:p>
            <a:pPr marL="369888" lvl="1" indent="-171450">
              <a:spcBef>
                <a:spcPts val="200"/>
              </a:spcBef>
              <a:buBlip>
                <a:blip r:embed="rId3"/>
              </a:buBlip>
            </a:pPr>
            <a:r>
              <a:rPr lang="en-US" sz="12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1 deep cleaning every 12 months (D4346) </a:t>
            </a:r>
          </a:p>
          <a:p>
            <a:pPr marL="369888" lvl="1" indent="-171450">
              <a:spcBef>
                <a:spcPts val="200"/>
              </a:spcBef>
              <a:buBlip>
                <a:blip r:embed="rId3"/>
              </a:buBlip>
            </a:pPr>
            <a:r>
              <a:rPr lang="en-US" sz="1200"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 Root canal every 12 months</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spcBef>
                <a:spcPts val="200"/>
              </a:spcBef>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Eligible for case management services.</a:t>
            </a:r>
            <a:endParaRPr lang="en-US"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spcBef>
                <a:spcPts val="200"/>
              </a:spcBef>
            </a:pPr>
            <a:r>
              <a:rPr lang="en-US"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Eligible for $25 gift card for utilization of services (</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H</a:t>
            </a:r>
            <a:r>
              <a:rPr lang="en-US" b="0" i="0" u="none" strike="noStrike" baseline="0" dirty="0">
                <a:solidFill>
                  <a:schemeClr val="bg1"/>
                </a:solidFill>
                <a:effectLst>
                  <a:outerShdw blurRad="38100" dist="38100" dir="2700000" algn="tl">
                    <a:srgbClr val="000000">
                      <a:alpha val="43137"/>
                    </a:srgbClr>
                  </a:outerShdw>
                </a:effectLst>
                <a:latin typeface="Century Gothic" panose="020B0502020202020204" pitchFamily="34" charset="0"/>
              </a:rPr>
              <a:t>ealthy Behaviors).</a:t>
            </a:r>
          </a:p>
          <a:p>
            <a:pPr>
              <a:spcBef>
                <a:spcPts val="200"/>
              </a:spcBef>
            </a:pPr>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spcBef>
                <a:spcPts val="200"/>
              </a:spcBef>
            </a:pPr>
            <a:r>
              <a:rPr lang="en-US" sz="1100" b="1" i="0" u="none" strike="noStrike" baseline="0" dirty="0">
                <a:solidFill>
                  <a:srgbClr val="FFC000"/>
                </a:solidFill>
                <a:effectLst>
                  <a:outerShdw blurRad="38100" dist="38100" dir="2700000" algn="tl">
                    <a:srgbClr val="000000">
                      <a:alpha val="43137"/>
                    </a:srgbClr>
                  </a:outerShdw>
                </a:effectLst>
                <a:latin typeface="Century Gothic" panose="020B0502020202020204" pitchFamily="34" charset="0"/>
              </a:rPr>
              <a:t>*Subject to change. </a:t>
            </a:r>
            <a:endParaRPr lang="en-US" b="1" i="0" u="none" strike="noStrike" baseline="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21" name="TextBox 20">
            <a:extLst>
              <a:ext uri="{FF2B5EF4-FFF2-40B4-BE49-F238E27FC236}">
                <a16:creationId xmlns:a16="http://schemas.microsoft.com/office/drawing/2014/main" id="{216A79A4-E0C6-0905-95FE-14B5E3C9704D}"/>
              </a:ext>
            </a:extLst>
          </p:cNvPr>
          <p:cNvSpPr txBox="1"/>
          <p:nvPr/>
        </p:nvSpPr>
        <p:spPr>
          <a:xfrm>
            <a:off x="4419601" y="2285999"/>
            <a:ext cx="3352800" cy="4657411"/>
          </a:xfrm>
          <a:prstGeom prst="rect">
            <a:avLst/>
          </a:prstGeom>
        </p:spPr>
        <p:txBody>
          <a:bodyPr vert="horz" lIns="68580" tIns="34290" rIns="68580" bIns="34290" rtlCol="0" anchor="t">
            <a:noAutofit/>
          </a:bodyPr>
          <a:lstStyle/>
          <a:p>
            <a:pPr algn="ctr" fontAlgn="ctr">
              <a:spcBef>
                <a:spcPts val="600"/>
              </a:spcBef>
              <a:spcAft>
                <a:spcPts val="600"/>
              </a:spcAft>
            </a:pPr>
            <a:endParaRPr lang="en-US" sz="1600" b="1" dirty="0">
              <a:solidFill>
                <a:srgbClr val="FFC000"/>
              </a:solidFill>
              <a:effectLst>
                <a:outerShdw blurRad="50800" dist="38100" dir="10800000" algn="r" rotWithShape="0">
                  <a:prstClr val="black">
                    <a:alpha val="40000"/>
                  </a:prstClr>
                </a:outerShdw>
              </a:effectLst>
              <a:latin typeface="Century Gothic" panose="020B0502020202020204" pitchFamily="34" charset="0"/>
              <a:cs typeface="Times New Roman" panose="02020603050405020304" pitchFamily="18" charset="0"/>
            </a:endParaRPr>
          </a:p>
        </p:txBody>
      </p:sp>
      <p:sp>
        <p:nvSpPr>
          <p:cNvPr id="253" name="Content Placeholder 2">
            <a:extLst>
              <a:ext uri="{FF2B5EF4-FFF2-40B4-BE49-F238E27FC236}">
                <a16:creationId xmlns:a16="http://schemas.microsoft.com/office/drawing/2014/main" id="{0107C797-6EA9-E0C1-8770-7CBDA4727182}"/>
              </a:ext>
            </a:extLst>
          </p:cNvPr>
          <p:cNvSpPr txBox="1">
            <a:spLocks/>
          </p:cNvSpPr>
          <p:nvPr/>
        </p:nvSpPr>
        <p:spPr>
          <a:xfrm>
            <a:off x="1053002" y="1931503"/>
            <a:ext cx="3595197" cy="4070867"/>
          </a:xfrm>
          <a:prstGeom prst="rect">
            <a:avLst/>
          </a:prstGeom>
          <a:effectLst/>
        </p:spPr>
        <p:txBody>
          <a:bodyPr/>
          <a:lstStyle>
            <a:lvl1pPr marL="0" indent="0" algn="l" defTabSz="1018824" rtl="0" eaLnBrk="1" latinLnBrk="0" hangingPunct="1">
              <a:spcBef>
                <a:spcPts val="600"/>
              </a:spcBef>
              <a:spcAft>
                <a:spcPts val="600"/>
              </a:spcAft>
              <a:buFont typeface="Arial" pitchFamily="34" charset="0"/>
              <a:buNone/>
              <a:defRPr sz="1400" kern="1200">
                <a:solidFill>
                  <a:schemeClr val="tx2"/>
                </a:solidFill>
                <a:latin typeface="+mn-lt"/>
                <a:ea typeface="+mn-ea"/>
                <a:cs typeface="+mn-cs"/>
              </a:defRPr>
            </a:lvl1pPr>
            <a:lvl2pPr marL="198438" indent="-198438" algn="l" defTabSz="1018824" rtl="0" eaLnBrk="1" latinLnBrk="0" hangingPunct="1">
              <a:lnSpc>
                <a:spcPct val="120000"/>
              </a:lnSpc>
              <a:spcBef>
                <a:spcPts val="300"/>
              </a:spcBef>
              <a:spcAft>
                <a:spcPts val="300"/>
              </a:spcAft>
              <a:buFont typeface="Arial" pitchFamily="34" charset="0"/>
              <a:buChar char="•"/>
              <a:defRPr sz="900" kern="1200">
                <a:solidFill>
                  <a:schemeClr val="tx1"/>
                </a:solidFill>
                <a:latin typeface="+mn-lt"/>
                <a:ea typeface="+mn-ea"/>
                <a:cs typeface="+mn-cs"/>
              </a:defRPr>
            </a:lvl2pPr>
            <a:lvl3pPr marL="454025" indent="-225425" algn="l" defTabSz="1018824" rtl="0" eaLnBrk="1" latinLnBrk="0" hangingPunct="1">
              <a:lnSpc>
                <a:spcPct val="120000"/>
              </a:lnSpc>
              <a:spcBef>
                <a:spcPts val="0"/>
              </a:spcBef>
              <a:spcAft>
                <a:spcPts val="300"/>
              </a:spcAft>
              <a:buFont typeface="Gill Sans MT" pitchFamily="34" charset="0"/>
              <a:buChar char="&gt;"/>
              <a:defRPr sz="900" kern="1200">
                <a:solidFill>
                  <a:schemeClr val="tx1"/>
                </a:solidFill>
                <a:latin typeface="+mn-lt"/>
                <a:ea typeface="+mn-ea"/>
                <a:cs typeface="+mn-cs"/>
              </a:defRPr>
            </a:lvl3pPr>
            <a:lvl4pPr marL="687388" indent="-254000" algn="l" defTabSz="1018824" rtl="0" eaLnBrk="1" latinLnBrk="0" hangingPunct="1">
              <a:lnSpc>
                <a:spcPct val="120000"/>
              </a:lnSpc>
              <a:spcBef>
                <a:spcPts val="0"/>
              </a:spcBef>
              <a:spcAft>
                <a:spcPts val="300"/>
              </a:spcAft>
              <a:buFont typeface="Arial" pitchFamily="34" charset="0"/>
              <a:buChar char="–"/>
              <a:defRPr sz="900" kern="1200">
                <a:solidFill>
                  <a:schemeClr val="tx1"/>
                </a:solidFill>
                <a:latin typeface="+mn-lt"/>
                <a:ea typeface="+mn-ea"/>
                <a:cs typeface="+mn-cs"/>
              </a:defRPr>
            </a:lvl4pPr>
            <a:lvl5pPr marL="854075" indent="-177800" algn="l" defTabSz="1018824" rtl="0" eaLnBrk="1" latinLnBrk="0" hangingPunct="1">
              <a:lnSpc>
                <a:spcPct val="120000"/>
              </a:lnSpc>
              <a:spcBef>
                <a:spcPts val="0"/>
              </a:spcBef>
              <a:spcAft>
                <a:spcPts val="300"/>
              </a:spcAft>
              <a:buFont typeface="Arial" pitchFamily="34" charset="0"/>
              <a:buChar char="•"/>
              <a:defRPr sz="9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600"/>
              </a:spcBef>
              <a:spcAft>
                <a:spcPts val="1200"/>
              </a:spcAft>
              <a:buNone/>
              <a:defRPr/>
            </a:pPr>
            <a:r>
              <a:rPr lang="en-US" sz="2000" b="1" dirty="0">
                <a:solidFill>
                  <a:srgbClr val="FFCC00"/>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Neon Program </a:t>
            </a:r>
          </a:p>
          <a:p>
            <a:pPr marL="0" lvl="1" indent="0">
              <a:lnSpc>
                <a:spcPct val="100000"/>
              </a:lnSpc>
              <a:spcBef>
                <a:spcPts val="600"/>
              </a:spcBef>
              <a:spcAft>
                <a:spcPts val="1200"/>
              </a:spcAft>
              <a:buNone/>
              <a:defRPr/>
            </a:pPr>
            <a:r>
              <a:rPr lang="en-US" sz="1300" dirty="0">
                <a:solidFill>
                  <a:schemeClr val="bg1"/>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LIBERTY would like to remind you that an adult Medicaid member </a:t>
            </a:r>
            <a:r>
              <a:rPr lang="en-US" sz="1300" b="1" dirty="0">
                <a:solidFill>
                  <a:srgbClr val="FFC000"/>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may qualify for a partial </a:t>
            </a:r>
            <a:r>
              <a:rPr lang="en-US" sz="1300" dirty="0">
                <a:solidFill>
                  <a:schemeClr val="bg1"/>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when missing any one of six upper/lower anterior teeth (6, 7, 8, 9, 10, 11, 22, 23, 24, 25, 26 or 27) when necessary for employment. </a:t>
            </a:r>
          </a:p>
          <a:p>
            <a:pPr lvl="2">
              <a:lnSpc>
                <a:spcPct val="100000"/>
              </a:lnSpc>
              <a:spcBef>
                <a:spcPts val="600"/>
              </a:spcBef>
              <a:spcAft>
                <a:spcPts val="1200"/>
              </a:spcAft>
              <a:buBlip>
                <a:blip r:embed="rId3"/>
              </a:buBlip>
              <a:defRPr/>
            </a:pPr>
            <a:r>
              <a:rPr lang="en-US" sz="1300" dirty="0">
                <a:solidFill>
                  <a:schemeClr val="bg1"/>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A supportive written letter from  Division of Welfare and Supportive Services (DWSS)</a:t>
            </a:r>
          </a:p>
          <a:p>
            <a:pPr lvl="2">
              <a:lnSpc>
                <a:spcPct val="100000"/>
              </a:lnSpc>
              <a:spcBef>
                <a:spcPts val="600"/>
              </a:spcBef>
              <a:spcAft>
                <a:spcPts val="1200"/>
              </a:spcAft>
              <a:buBlip>
                <a:blip r:embed="rId3"/>
              </a:buBlip>
              <a:defRPr/>
            </a:pPr>
            <a:r>
              <a:rPr lang="en-US" sz="1300" dirty="0">
                <a:solidFill>
                  <a:schemeClr val="bg1"/>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New Employees of Nevada (NEON)</a:t>
            </a:r>
          </a:p>
          <a:p>
            <a:pPr lvl="2">
              <a:lnSpc>
                <a:spcPct val="100000"/>
              </a:lnSpc>
              <a:spcBef>
                <a:spcPts val="600"/>
              </a:spcBef>
              <a:spcAft>
                <a:spcPts val="1200"/>
              </a:spcAft>
              <a:buBlip>
                <a:blip r:embed="rId3"/>
              </a:buBlip>
              <a:defRPr/>
            </a:pPr>
            <a:r>
              <a:rPr lang="en-US" sz="1300" dirty="0">
                <a:solidFill>
                  <a:schemeClr val="bg1"/>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The NEON report must be maintained in the recipient’s dental record for respective review.</a:t>
            </a:r>
          </a:p>
        </p:txBody>
      </p:sp>
      <p:pic>
        <p:nvPicPr>
          <p:cNvPr id="3" name="Picture 2" descr="A picture containing person&#10;&#10;Description automatically generated">
            <a:extLst>
              <a:ext uri="{FF2B5EF4-FFF2-40B4-BE49-F238E27FC236}">
                <a16:creationId xmlns:a16="http://schemas.microsoft.com/office/drawing/2014/main" id="{9BAE2E19-C51D-E211-E855-5133F72D8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7800" y="2095763"/>
            <a:ext cx="3428513" cy="4191000"/>
          </a:xfrm>
          <a:prstGeom prst="rect">
            <a:avLst/>
          </a:prstGeom>
        </p:spPr>
      </p:pic>
      <p:sp>
        <p:nvSpPr>
          <p:cNvPr id="2" name="Title 1">
            <a:extLst>
              <a:ext uri="{FF2B5EF4-FFF2-40B4-BE49-F238E27FC236}">
                <a16:creationId xmlns:a16="http://schemas.microsoft.com/office/drawing/2014/main" id="{AA66983A-7C60-9FC8-2B84-862E115535E2}"/>
              </a:ext>
            </a:extLst>
          </p:cNvPr>
          <p:cNvSpPr>
            <a:spLocks noGrp="1"/>
          </p:cNvSpPr>
          <p:nvPr>
            <p:ph type="title"/>
          </p:nvPr>
        </p:nvSpPr>
        <p:spPr/>
        <p:txBody>
          <a:bodyPr>
            <a:normAutofit/>
          </a:bodyPr>
          <a:lstStyle/>
          <a:p>
            <a:r>
              <a:rPr lang="en-US" sz="4000" b="1" dirty="0">
                <a:solidFill>
                  <a:prstClr val="white"/>
                </a:solidFill>
                <a:latin typeface="Century Gothic" panose="020B0502020202020204" pitchFamily="34" charset="0"/>
              </a:rPr>
              <a:t>Benefit Changes or Explanations</a:t>
            </a:r>
            <a:endParaRPr lang="en-US" dirty="0"/>
          </a:p>
        </p:txBody>
      </p:sp>
    </p:spTree>
    <p:extLst>
      <p:ext uri="{BB962C8B-B14F-4D97-AF65-F5344CB8AC3E}">
        <p14:creationId xmlns:p14="http://schemas.microsoft.com/office/powerpoint/2010/main" val="2637898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59C287E-2F0E-47FD-92C1-E6761F49798F}"/>
              </a:ext>
            </a:extLst>
          </p:cNvPr>
          <p:cNvSpPr/>
          <p:nvPr/>
        </p:nvSpPr>
        <p:spPr>
          <a:xfrm>
            <a:off x="4572000" y="990600"/>
            <a:ext cx="6705601" cy="5334000"/>
          </a:xfrm>
          <a:prstGeom prst="round2DiagRect">
            <a:avLst/>
          </a:prstGeom>
          <a:solidFill>
            <a:srgbClr val="7E247C"/>
          </a:solidFill>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DF08EF2-10C4-FE59-74C0-27A1CB5A8226}"/>
              </a:ext>
            </a:extLst>
          </p:cNvPr>
          <p:cNvSpPr txBox="1">
            <a:spLocks/>
          </p:cNvSpPr>
          <p:nvPr/>
        </p:nvSpPr>
        <p:spPr>
          <a:xfrm>
            <a:off x="5181600" y="1143000"/>
            <a:ext cx="5791200" cy="85584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000" b="1" kern="1200" dirty="0">
                <a:solidFill>
                  <a:srgbClr val="FFFFFF"/>
                </a:solidFill>
                <a:effectLst>
                  <a:outerShdw blurRad="38100" dist="38100" dir="2700000" algn="tl" rotWithShape="0">
                    <a:srgbClr val="000000">
                      <a:alpha val="43137"/>
                    </a:srgbClr>
                  </a:outerShdw>
                </a:effectLst>
                <a:latin typeface="Century Gothic" panose="020B0502020202020204" pitchFamily="34" charset="0"/>
              </a:rPr>
              <a:t>ELECTRONIC HEALTH RECORDS ADOPTION AND NEVADA HEALTH INFORMATION</a:t>
            </a:r>
            <a:endParaRPr lang="en-US" sz="2000" kern="1200" dirty="0">
              <a:solidFill>
                <a:schemeClr val="bg1"/>
              </a:solidFill>
              <a:effectLst>
                <a:outerShdw blurRad="38100" dist="38100" dir="2700000" algn="tl" rotWithShape="0">
                  <a:srgbClr val="000000">
                    <a:alpha val="43137"/>
                  </a:srgbClr>
                </a:outerShdw>
              </a:effectLst>
              <a:latin typeface="Century Gothic" panose="020B0502020202020204" pitchFamily="34" charset="0"/>
            </a:endParaRPr>
          </a:p>
        </p:txBody>
      </p:sp>
      <p:sp>
        <p:nvSpPr>
          <p:cNvPr id="5" name="Title 1">
            <a:extLst>
              <a:ext uri="{FF2B5EF4-FFF2-40B4-BE49-F238E27FC236}">
                <a16:creationId xmlns:a16="http://schemas.microsoft.com/office/drawing/2014/main" id="{1B421254-EDEE-2F2D-5EC8-D1B7CC81C02C}"/>
              </a:ext>
            </a:extLst>
          </p:cNvPr>
          <p:cNvSpPr txBox="1">
            <a:spLocks/>
          </p:cNvSpPr>
          <p:nvPr/>
        </p:nvSpPr>
        <p:spPr>
          <a:xfrm>
            <a:off x="5181600" y="1747822"/>
            <a:ext cx="5933777" cy="44196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1800" b="0" i="0" baseline="0" dirty="0">
                <a:solidFill>
                  <a:schemeClr val="bg1"/>
                </a:solidFill>
                <a:effectLst>
                  <a:outerShdw blurRad="38100" dist="38100" dir="2700000" algn="tl">
                    <a:srgbClr val="000000">
                      <a:alpha val="43137"/>
                    </a:srgbClr>
                  </a:outerShdw>
                </a:effectLst>
              </a:rPr>
              <a:t>LIBERTY participates in the Nevada statewide health information exchange (HIE) known as </a:t>
            </a:r>
            <a:r>
              <a:rPr lang="en-US" sz="1800" b="0" i="0" baseline="0" dirty="0" err="1">
                <a:solidFill>
                  <a:schemeClr val="bg1"/>
                </a:solidFill>
                <a:effectLst>
                  <a:outerShdw blurRad="38100" dist="38100" dir="2700000" algn="tl">
                    <a:srgbClr val="000000">
                      <a:alpha val="43137"/>
                    </a:srgbClr>
                  </a:outerShdw>
                </a:effectLst>
              </a:rPr>
              <a:t>HealtHIE</a:t>
            </a:r>
            <a:r>
              <a:rPr lang="en-US" sz="1800" b="0" i="0" baseline="0" dirty="0">
                <a:solidFill>
                  <a:schemeClr val="bg1"/>
                </a:solidFill>
                <a:effectLst>
                  <a:outerShdw blurRad="38100" dist="38100" dir="2700000" algn="tl">
                    <a:srgbClr val="000000">
                      <a:alpha val="43137"/>
                    </a:srgbClr>
                  </a:outerShdw>
                </a:effectLst>
              </a:rPr>
              <a:t> Nevada as required by our contract with DHCFP. </a:t>
            </a:r>
          </a:p>
          <a:p>
            <a:pPr lvl="0"/>
            <a:endParaRPr lang="en-US" sz="1800" b="0" i="0" baseline="0" dirty="0">
              <a:solidFill>
                <a:schemeClr val="bg1"/>
              </a:solidFill>
              <a:effectLst>
                <a:outerShdw blurRad="38100" dist="38100" dir="2700000" algn="tl">
                  <a:srgbClr val="000000">
                    <a:alpha val="43137"/>
                  </a:srgbClr>
                </a:outerShdw>
              </a:effectLst>
            </a:endParaRPr>
          </a:p>
          <a:p>
            <a:pPr lvl="0"/>
            <a:r>
              <a:rPr lang="en-US" sz="1800" b="0" i="0" baseline="0" dirty="0">
                <a:solidFill>
                  <a:schemeClr val="bg1"/>
                </a:solidFill>
                <a:effectLst>
                  <a:outerShdw blurRad="38100" dist="38100" dir="2700000" algn="tl">
                    <a:srgbClr val="000000">
                      <a:alpha val="43137"/>
                    </a:srgbClr>
                  </a:outerShdw>
                </a:effectLst>
              </a:rPr>
              <a:t>LIBERTY’s contracted Providers are encouraged to contribute to member’s clinical data to the HIE or to access data from the </a:t>
            </a:r>
            <a:r>
              <a:rPr lang="en-US" sz="1800" b="0" i="0" baseline="0" dirty="0" err="1">
                <a:solidFill>
                  <a:schemeClr val="bg1"/>
                </a:solidFill>
                <a:effectLst>
                  <a:outerShdw blurRad="38100" dist="38100" dir="2700000" algn="tl">
                    <a:srgbClr val="000000">
                      <a:alpha val="43137"/>
                    </a:srgbClr>
                  </a:outerShdw>
                </a:effectLst>
              </a:rPr>
              <a:t>HealtHIE</a:t>
            </a:r>
            <a:r>
              <a:rPr lang="en-US" sz="1800" b="0" i="0" baseline="0" dirty="0">
                <a:solidFill>
                  <a:schemeClr val="bg1"/>
                </a:solidFill>
                <a:effectLst>
                  <a:outerShdw blurRad="38100" dist="38100" dir="2700000" algn="tl">
                    <a:srgbClr val="000000">
                      <a:alpha val="43137"/>
                    </a:srgbClr>
                  </a:outerShdw>
                </a:effectLst>
              </a:rPr>
              <a:t> Nevada portal (i.e., electronic health records of your patients). </a:t>
            </a:r>
          </a:p>
          <a:p>
            <a:pPr lvl="0"/>
            <a:endParaRPr lang="en-US" sz="1800" b="0" i="0" baseline="0" dirty="0">
              <a:solidFill>
                <a:schemeClr val="bg1"/>
              </a:solidFill>
              <a:effectLst>
                <a:outerShdw blurRad="38100" dist="38100" dir="2700000" algn="tl">
                  <a:srgbClr val="000000">
                    <a:alpha val="43137"/>
                  </a:srgbClr>
                </a:outerShdw>
              </a:effectLst>
            </a:endParaRPr>
          </a:p>
          <a:p>
            <a:pPr lvl="0"/>
            <a:r>
              <a:rPr lang="en-US" sz="1800" dirty="0">
                <a:solidFill>
                  <a:schemeClr val="bg1"/>
                </a:solidFill>
                <a:effectLst>
                  <a:outerShdw blurRad="38100" dist="38100" dir="2700000" algn="tl">
                    <a:srgbClr val="000000">
                      <a:alpha val="43137"/>
                    </a:srgbClr>
                  </a:outerShdw>
                </a:effectLst>
              </a:rPr>
              <a:t>R</a:t>
            </a:r>
            <a:r>
              <a:rPr lang="en-US" sz="1800" b="0" i="0" baseline="0" dirty="0">
                <a:solidFill>
                  <a:schemeClr val="bg1"/>
                </a:solidFill>
                <a:effectLst>
                  <a:outerShdw blurRad="38100" dist="38100" dir="2700000" algn="tl">
                    <a:srgbClr val="000000">
                      <a:alpha val="43137"/>
                    </a:srgbClr>
                  </a:outerShdw>
                </a:effectLst>
              </a:rPr>
              <a:t>eceive additional information from your</a:t>
            </a:r>
            <a:br>
              <a:rPr lang="en-US" sz="1800" b="0" i="0" baseline="0" dirty="0">
                <a:solidFill>
                  <a:schemeClr val="bg1"/>
                </a:solidFill>
                <a:effectLst>
                  <a:outerShdw blurRad="38100" dist="38100" dir="2700000" algn="tl">
                    <a:srgbClr val="000000">
                      <a:alpha val="43137"/>
                    </a:srgbClr>
                  </a:outerShdw>
                </a:effectLst>
              </a:rPr>
            </a:br>
            <a:r>
              <a:rPr lang="en-US" sz="1800" b="0" i="0" baseline="0" dirty="0">
                <a:solidFill>
                  <a:schemeClr val="bg1"/>
                </a:solidFill>
                <a:effectLst>
                  <a:outerShdw blurRad="38100" dist="38100" dir="2700000" algn="tl">
                    <a:srgbClr val="000000">
                      <a:alpha val="43137"/>
                    </a:srgbClr>
                  </a:outerShdw>
                </a:effectLst>
              </a:rPr>
              <a:t>designated Network Manager, or by contacting </a:t>
            </a:r>
            <a:r>
              <a:rPr lang="en-US" sz="1800" b="0" i="0" baseline="0" dirty="0" err="1">
                <a:solidFill>
                  <a:schemeClr val="bg1"/>
                </a:solidFill>
                <a:effectLst>
                  <a:outerShdw blurRad="38100" dist="38100" dir="2700000" algn="tl">
                    <a:srgbClr val="000000">
                      <a:alpha val="43137"/>
                    </a:srgbClr>
                  </a:outerShdw>
                </a:effectLst>
              </a:rPr>
              <a:t>HealtHIE</a:t>
            </a:r>
            <a:r>
              <a:rPr lang="en-US" sz="1800" b="0" i="0" baseline="0" dirty="0">
                <a:solidFill>
                  <a:schemeClr val="bg1"/>
                </a:solidFill>
                <a:effectLst>
                  <a:outerShdw blurRad="38100" dist="38100" dir="2700000" algn="tl">
                    <a:srgbClr val="000000">
                      <a:alpha val="43137"/>
                    </a:srgbClr>
                  </a:outerShdw>
                </a:effectLst>
              </a:rPr>
              <a:t> Nevada</a:t>
            </a:r>
            <a:r>
              <a:rPr lang="en-US" sz="1800" dirty="0">
                <a:solidFill>
                  <a:schemeClr val="bg1"/>
                </a:solidFill>
                <a:effectLst>
                  <a:outerShdw blurRad="38100" dist="38100" dir="2700000" algn="tl">
                    <a:srgbClr val="000000">
                      <a:alpha val="43137"/>
                    </a:srgbClr>
                  </a:outerShdw>
                </a:effectLst>
              </a:rPr>
              <a:t> </a:t>
            </a:r>
            <a:r>
              <a:rPr lang="en-US" sz="1800" b="0" i="0" baseline="0" dirty="0">
                <a:solidFill>
                  <a:schemeClr val="bg1"/>
                </a:solidFill>
                <a:effectLst>
                  <a:outerShdw blurRad="38100" dist="38100" dir="2700000" algn="tl">
                    <a:srgbClr val="000000">
                      <a:alpha val="43137"/>
                    </a:srgbClr>
                  </a:outerShdw>
                </a:effectLst>
              </a:rPr>
              <a:t>at </a:t>
            </a:r>
            <a:r>
              <a:rPr lang="en-US" sz="1800" b="1" i="0" baseline="0" dirty="0">
                <a:solidFill>
                  <a:srgbClr val="FFCC00"/>
                </a:solidFill>
                <a:effectLst>
                  <a:outerShdw blurRad="38100" dist="38100" dir="2700000" algn="tl">
                    <a:srgbClr val="000000">
                      <a:alpha val="43137"/>
                    </a:srgbClr>
                  </a:outerShdw>
                </a:effectLst>
              </a:rPr>
              <a:t>HIEsupport@healthienevada.org</a:t>
            </a:r>
            <a:r>
              <a:rPr lang="en-US" sz="1800" b="0" i="0" baseline="0" dirty="0">
                <a:solidFill>
                  <a:schemeClr val="bg1"/>
                </a:solidFill>
                <a:effectLst>
                  <a:outerShdw blurRad="38100" dist="38100" dir="2700000" algn="tl">
                    <a:srgbClr val="000000">
                      <a:alpha val="43137"/>
                    </a:srgbClr>
                  </a:outerShdw>
                </a:effectLst>
              </a:rPr>
              <a:t>, or </a:t>
            </a:r>
            <a:r>
              <a:rPr lang="en-US" sz="1800" b="1" i="0" baseline="0" dirty="0">
                <a:solidFill>
                  <a:srgbClr val="FFCC00"/>
                </a:solidFill>
                <a:effectLst>
                  <a:outerShdw blurRad="38100" dist="38100" dir="2700000" algn="tl">
                    <a:srgbClr val="000000">
                      <a:alpha val="43137"/>
                    </a:srgbClr>
                  </a:outerShdw>
                </a:effectLst>
              </a:rPr>
              <a:t>855-4-THE-HIE</a:t>
            </a:r>
            <a:r>
              <a:rPr lang="en-US" sz="1800" b="0" i="0" baseline="0" dirty="0">
                <a:solidFill>
                  <a:schemeClr val="bg1"/>
                </a:solidFill>
                <a:effectLst>
                  <a:outerShdw blurRad="38100" dist="38100" dir="2700000" algn="tl">
                    <a:srgbClr val="000000">
                      <a:alpha val="43137"/>
                    </a:srgbClr>
                  </a:outerShdw>
                </a:effectLst>
              </a:rPr>
              <a:t>. </a:t>
            </a:r>
          </a:p>
          <a:p>
            <a:pPr lvl="0"/>
            <a:endParaRPr lang="en-US" sz="1800" b="0" i="0" baseline="0" dirty="0">
              <a:solidFill>
                <a:schemeClr val="bg1"/>
              </a:solidFill>
              <a:effectLst>
                <a:outerShdw blurRad="38100" dist="38100" dir="2700000" algn="tl">
                  <a:srgbClr val="000000">
                    <a:alpha val="43137"/>
                  </a:srgbClr>
                </a:outerShdw>
              </a:effectLst>
            </a:endParaRPr>
          </a:p>
          <a:p>
            <a:pPr lvl="0"/>
            <a:r>
              <a:rPr lang="en-US" sz="1800" b="0" i="0" baseline="0" dirty="0">
                <a:solidFill>
                  <a:schemeClr val="bg1"/>
                </a:solidFill>
                <a:effectLst>
                  <a:outerShdw blurRad="38100" dist="38100" dir="2700000" algn="tl">
                    <a:srgbClr val="000000">
                      <a:alpha val="43137"/>
                    </a:srgbClr>
                  </a:outerShdw>
                </a:effectLst>
              </a:rPr>
              <a:t>Please note that Medicaid and Nevada Check Up members </a:t>
            </a:r>
            <a:r>
              <a:rPr lang="en-US" sz="1800" b="1" i="0" baseline="0" dirty="0">
                <a:solidFill>
                  <a:schemeClr val="bg1"/>
                </a:solidFill>
                <a:effectLst>
                  <a:outerShdw blurRad="38100" dist="38100" dir="2700000" algn="tl">
                    <a:srgbClr val="000000">
                      <a:alpha val="43137"/>
                    </a:srgbClr>
                  </a:outerShdw>
                </a:effectLst>
              </a:rPr>
              <a:t>may not </a:t>
            </a:r>
            <a:r>
              <a:rPr lang="en-US" sz="1800" b="0" i="0" baseline="0" dirty="0">
                <a:solidFill>
                  <a:schemeClr val="bg1"/>
                </a:solidFill>
                <a:effectLst>
                  <a:outerShdw blurRad="38100" dist="38100" dir="2700000" algn="tl">
                    <a:srgbClr val="000000">
                      <a:alpha val="43137"/>
                    </a:srgbClr>
                  </a:outerShdw>
                </a:effectLst>
              </a:rPr>
              <a:t>opt out of having their individually identifiable health information disclosed electronically, per State law. </a:t>
            </a:r>
            <a:endParaRPr lang="en-US" sz="1800" dirty="0">
              <a:solidFill>
                <a:schemeClr val="bg1"/>
              </a:solidFill>
              <a:effectLst>
                <a:outerShdw blurRad="38100" dist="38100" dir="2700000" algn="tl">
                  <a:srgbClr val="000000">
                    <a:alpha val="43137"/>
                  </a:srgbClr>
                </a:outerShdw>
              </a:effectLst>
            </a:endParaRPr>
          </a:p>
        </p:txBody>
      </p:sp>
      <p:pic>
        <p:nvPicPr>
          <p:cNvPr id="12" name="Picture 11" descr="A close-up of a cell phone&#10;&#10;Description automatically generated with medium confidence">
            <a:extLst>
              <a:ext uri="{FF2B5EF4-FFF2-40B4-BE49-F238E27FC236}">
                <a16:creationId xmlns:a16="http://schemas.microsoft.com/office/drawing/2014/main" id="{85975C30-1DA2-6DC2-1C9C-9BD0202DC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46" y="1085912"/>
            <a:ext cx="2926640" cy="5238688"/>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9781991F-E283-6B3F-794B-88A92D33BC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0" y="251772"/>
            <a:ext cx="1450598" cy="438806"/>
          </a:xfrm>
          <a:prstGeom prst="rect">
            <a:avLst/>
          </a:prstGeom>
        </p:spPr>
      </p:pic>
      <p:sp>
        <p:nvSpPr>
          <p:cNvPr id="6" name="Title 5">
            <a:extLst>
              <a:ext uri="{FF2B5EF4-FFF2-40B4-BE49-F238E27FC236}">
                <a16:creationId xmlns:a16="http://schemas.microsoft.com/office/drawing/2014/main" id="{42EE2C15-637B-9652-C920-2B14F5A7F25C}"/>
              </a:ext>
            </a:extLst>
          </p:cNvPr>
          <p:cNvSpPr>
            <a:spLocks noGrp="1"/>
          </p:cNvSpPr>
          <p:nvPr>
            <p:ph type="title"/>
          </p:nvPr>
        </p:nvSpPr>
        <p:spPr/>
        <p:txBody>
          <a:bodyPr>
            <a:normAutofit/>
          </a:bodyPr>
          <a:lstStyle/>
          <a:p>
            <a:r>
              <a:rPr lang="en-US" sz="4000" b="1" dirty="0" err="1">
                <a:solidFill>
                  <a:prstClr val="white"/>
                </a:solidFill>
                <a:effectLst>
                  <a:outerShdw blurRad="38100" dist="38100" dir="2700000" algn="tl">
                    <a:srgbClr val="000000">
                      <a:alpha val="43137"/>
                    </a:srgbClr>
                  </a:outerShdw>
                </a:effectLst>
                <a:latin typeface="Century Gothic" panose="020B0502020202020204" pitchFamily="34" charset="0"/>
              </a:rPr>
              <a:t>HealtHIE</a:t>
            </a:r>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 Nevada  </a:t>
            </a:r>
            <a:endParaRPr lang="en-US" dirty="0"/>
          </a:p>
        </p:txBody>
      </p:sp>
    </p:spTree>
    <p:extLst>
      <p:ext uri="{BB962C8B-B14F-4D97-AF65-F5344CB8AC3E}">
        <p14:creationId xmlns:p14="http://schemas.microsoft.com/office/powerpoint/2010/main" val="982223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D71327-5A82-3710-5B6A-B7BF2D4D619E}"/>
              </a:ext>
            </a:extLst>
          </p:cNvPr>
          <p:cNvPicPr>
            <a:picLocks noChangeAspect="1"/>
          </p:cNvPicPr>
          <p:nvPr/>
        </p:nvPicPr>
        <p:blipFill>
          <a:blip r:embed="rId3"/>
          <a:stretch>
            <a:fillRect/>
          </a:stretch>
        </p:blipFill>
        <p:spPr>
          <a:xfrm>
            <a:off x="200657" y="990600"/>
            <a:ext cx="11790686" cy="5212532"/>
          </a:xfrm>
          <a:prstGeom prst="rect">
            <a:avLst/>
          </a:prstGeom>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EC8FEE2D-D3FF-2490-7C0F-29230931BDCD}"/>
              </a:ext>
            </a:extLst>
          </p:cNvPr>
          <p:cNvSpPr/>
          <p:nvPr/>
        </p:nvSpPr>
        <p:spPr>
          <a:xfrm>
            <a:off x="477654" y="2355990"/>
            <a:ext cx="2191802" cy="2191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extBox 4">
            <a:extLst>
              <a:ext uri="{FF2B5EF4-FFF2-40B4-BE49-F238E27FC236}">
                <a16:creationId xmlns:a16="http://schemas.microsoft.com/office/drawing/2014/main" id="{AA80F049-4143-5E5C-729F-2B1C6DAA464B}"/>
              </a:ext>
            </a:extLst>
          </p:cNvPr>
          <p:cNvSpPr txBox="1"/>
          <p:nvPr/>
        </p:nvSpPr>
        <p:spPr>
          <a:xfrm>
            <a:off x="685800" y="4648200"/>
            <a:ext cx="1905000"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Provider Portal</a:t>
            </a:r>
          </a:p>
        </p:txBody>
      </p:sp>
      <p:sp>
        <p:nvSpPr>
          <p:cNvPr id="21" name="TextBox 20">
            <a:extLst>
              <a:ext uri="{FF2B5EF4-FFF2-40B4-BE49-F238E27FC236}">
                <a16:creationId xmlns:a16="http://schemas.microsoft.com/office/drawing/2014/main" id="{5AAE096F-6730-F49E-2BDF-EB149F046A80}"/>
              </a:ext>
            </a:extLst>
          </p:cNvPr>
          <p:cNvSpPr txBox="1"/>
          <p:nvPr/>
        </p:nvSpPr>
        <p:spPr>
          <a:xfrm>
            <a:off x="3124200" y="4640239"/>
            <a:ext cx="2299656"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Provider Reference Guide</a:t>
            </a:r>
          </a:p>
        </p:txBody>
      </p:sp>
      <p:sp>
        <p:nvSpPr>
          <p:cNvPr id="22" name="TextBox 21">
            <a:extLst>
              <a:ext uri="{FF2B5EF4-FFF2-40B4-BE49-F238E27FC236}">
                <a16:creationId xmlns:a16="http://schemas.microsoft.com/office/drawing/2014/main" id="{BE095BA0-F9DC-F05F-468F-9FC1564D2B71}"/>
              </a:ext>
            </a:extLst>
          </p:cNvPr>
          <p:cNvSpPr txBox="1"/>
          <p:nvPr/>
        </p:nvSpPr>
        <p:spPr>
          <a:xfrm>
            <a:off x="6248400" y="4648200"/>
            <a:ext cx="2299656"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Provider Online Enrollment</a:t>
            </a:r>
          </a:p>
        </p:txBody>
      </p:sp>
      <p:sp>
        <p:nvSpPr>
          <p:cNvPr id="23" name="TextBox 22">
            <a:extLst>
              <a:ext uri="{FF2B5EF4-FFF2-40B4-BE49-F238E27FC236}">
                <a16:creationId xmlns:a16="http://schemas.microsoft.com/office/drawing/2014/main" id="{2C4F2239-FD52-B48B-6D99-4A1CD001A574}"/>
              </a:ext>
            </a:extLst>
          </p:cNvPr>
          <p:cNvSpPr txBox="1"/>
          <p:nvPr/>
        </p:nvSpPr>
        <p:spPr>
          <a:xfrm>
            <a:off x="9054144" y="4640238"/>
            <a:ext cx="2299656"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Provider Relations Team</a:t>
            </a:r>
          </a:p>
        </p:txBody>
      </p:sp>
      <p:pic>
        <p:nvPicPr>
          <p:cNvPr id="7" name="Picture 6" descr="Men sitting at a table looking at a tablet&#10;&#10;Description automatically generated with medium confidence">
            <a:extLst>
              <a:ext uri="{FF2B5EF4-FFF2-40B4-BE49-F238E27FC236}">
                <a16:creationId xmlns:a16="http://schemas.microsoft.com/office/drawing/2014/main" id="{75126EC9-750B-8A3A-6C84-418A344A08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181"/>
          <a:stretch/>
        </p:blipFill>
        <p:spPr>
          <a:xfrm flipH="1">
            <a:off x="8926394" y="2512456"/>
            <a:ext cx="2656005" cy="2063253"/>
          </a:xfrm>
          <a:prstGeom prst="rect">
            <a:avLst/>
          </a:prstGeom>
          <a:effectLst>
            <a:outerShdw blurRad="50800" dist="38100" dir="2700000" algn="tl" rotWithShape="0">
              <a:prstClr val="black">
                <a:alpha val="40000"/>
              </a:prstClr>
            </a:outerShdw>
          </a:effectLst>
        </p:spPr>
      </p:pic>
      <p:pic>
        <p:nvPicPr>
          <p:cNvPr id="10" name="Picture 9" descr="A person wearing a white lab coat and gloves&#10;&#10;Description automatically generated with medium confidence">
            <a:extLst>
              <a:ext uri="{FF2B5EF4-FFF2-40B4-BE49-F238E27FC236}">
                <a16:creationId xmlns:a16="http://schemas.microsoft.com/office/drawing/2014/main" id="{CD0DA5B8-649B-A4EE-4971-E0C6E5487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2396610"/>
            <a:ext cx="1793631" cy="2175391"/>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23D09B8E-9387-12DA-91A6-95FC67CBA8D6}"/>
              </a:ext>
            </a:extLst>
          </p:cNvPr>
          <p:cNvGrpSpPr/>
          <p:nvPr/>
        </p:nvGrpSpPr>
        <p:grpSpPr>
          <a:xfrm>
            <a:off x="3451506" y="2362200"/>
            <a:ext cx="1770903" cy="2116209"/>
            <a:chOff x="3271496" y="2103098"/>
            <a:chExt cx="2066048" cy="2468903"/>
          </a:xfrm>
          <a:effectLst>
            <a:outerShdw blurRad="50800" dist="38100" dir="2700000" algn="tl" rotWithShape="0">
              <a:prstClr val="black">
                <a:alpha val="40000"/>
              </a:prstClr>
            </a:outerShdw>
          </a:effectLst>
        </p:grpSpPr>
        <p:pic>
          <p:nvPicPr>
            <p:cNvPr id="9" name="Picture 8" descr="Text&#10;&#10;Description automatically generated">
              <a:extLst>
                <a:ext uri="{FF2B5EF4-FFF2-40B4-BE49-F238E27FC236}">
                  <a16:creationId xmlns:a16="http://schemas.microsoft.com/office/drawing/2014/main" id="{78B865B8-78A5-6D72-1C26-51E1D489C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05507">
              <a:off x="3271496" y="2103098"/>
              <a:ext cx="1757815" cy="2286000"/>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99287691-B714-15A3-193C-9298CBBEC1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1880" y="2579154"/>
              <a:ext cx="1535664" cy="1992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
        <p:nvSpPr>
          <p:cNvPr id="14" name="Oval 13">
            <a:extLst>
              <a:ext uri="{FF2B5EF4-FFF2-40B4-BE49-F238E27FC236}">
                <a16:creationId xmlns:a16="http://schemas.microsoft.com/office/drawing/2014/main" id="{E6D800F8-BF69-F9C6-D311-DB517CA17B4A}"/>
              </a:ext>
            </a:extLst>
          </p:cNvPr>
          <p:cNvSpPr/>
          <p:nvPr/>
        </p:nvSpPr>
        <p:spPr>
          <a:xfrm>
            <a:off x="477654" y="2355990"/>
            <a:ext cx="2191802" cy="2191802"/>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556978B3-3319-FD75-E7FE-C80FE41C3D68}"/>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Provider Resources</a:t>
            </a:r>
            <a:endParaRPr lang="en-US" dirty="0"/>
          </a:p>
        </p:txBody>
      </p:sp>
    </p:spTree>
    <p:extLst>
      <p:ext uri="{BB962C8B-B14F-4D97-AF65-F5344CB8AC3E}">
        <p14:creationId xmlns:p14="http://schemas.microsoft.com/office/powerpoint/2010/main" val="357273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FC0DDDE8-8B1F-4E23-8B9A-391CB34E0DCB}"/>
              </a:ext>
            </a:extLst>
          </p:cNvPr>
          <p:cNvSpPr/>
          <p:nvPr/>
        </p:nvSpPr>
        <p:spPr>
          <a:xfrm>
            <a:off x="3173268" y="2362200"/>
            <a:ext cx="2621283" cy="2964366"/>
          </a:xfrm>
          <a:prstGeom prst="round2DiagRect">
            <a:avLst/>
          </a:prstGeom>
          <a:solidFill>
            <a:srgbClr val="922A8F"/>
          </a:solidFill>
        </p:spPr>
        <p:txBody>
          <a:bodyPr wrap="square" lIns="0" tIns="0" rIns="0" bIns="0" rtlCol="0"/>
          <a:lstStyle/>
          <a:p>
            <a:endParaRPr/>
          </a:p>
        </p:txBody>
      </p:sp>
      <p:sp>
        <p:nvSpPr>
          <p:cNvPr id="3" name="object 2">
            <a:extLst>
              <a:ext uri="{FF2B5EF4-FFF2-40B4-BE49-F238E27FC236}">
                <a16:creationId xmlns:a16="http://schemas.microsoft.com/office/drawing/2014/main" id="{78B217EC-4728-F450-53E0-8350E7B6CD3E}"/>
              </a:ext>
            </a:extLst>
          </p:cNvPr>
          <p:cNvSpPr/>
          <p:nvPr/>
        </p:nvSpPr>
        <p:spPr>
          <a:xfrm>
            <a:off x="6358426" y="2362200"/>
            <a:ext cx="2621283" cy="2971800"/>
          </a:xfrm>
          <a:prstGeom prst="round2DiagRect">
            <a:avLst/>
          </a:prstGeom>
          <a:solidFill>
            <a:srgbClr val="1A6EC3"/>
          </a:solidFill>
        </p:spPr>
        <p:txBody>
          <a:bodyPr wrap="square" lIns="0" tIns="0" rIns="0" bIns="0" rtlCol="0"/>
          <a:lstStyle/>
          <a:p>
            <a:endParaRPr/>
          </a:p>
        </p:txBody>
      </p:sp>
      <p:sp>
        <p:nvSpPr>
          <p:cNvPr id="4" name="object 2">
            <a:extLst>
              <a:ext uri="{FF2B5EF4-FFF2-40B4-BE49-F238E27FC236}">
                <a16:creationId xmlns:a16="http://schemas.microsoft.com/office/drawing/2014/main" id="{03013255-6A3D-56CA-124F-8BA621DCC532}"/>
              </a:ext>
            </a:extLst>
          </p:cNvPr>
          <p:cNvSpPr/>
          <p:nvPr/>
        </p:nvSpPr>
        <p:spPr>
          <a:xfrm>
            <a:off x="9525000" y="2362200"/>
            <a:ext cx="2621283" cy="2971800"/>
          </a:xfrm>
          <a:prstGeom prst="round2DiagRect">
            <a:avLst/>
          </a:prstGeom>
          <a:solidFill>
            <a:srgbClr val="0094C8"/>
          </a:solidFill>
        </p:spPr>
        <p:txBody>
          <a:bodyPr wrap="square" lIns="0" tIns="0" rIns="0" bIns="0" rtlCol="0"/>
          <a:lstStyle/>
          <a:p>
            <a:endParaRPr dirty="0"/>
          </a:p>
        </p:txBody>
      </p:sp>
      <p:sp>
        <p:nvSpPr>
          <p:cNvPr id="12" name="TextBox 11">
            <a:extLst>
              <a:ext uri="{FF2B5EF4-FFF2-40B4-BE49-F238E27FC236}">
                <a16:creationId xmlns:a16="http://schemas.microsoft.com/office/drawing/2014/main" id="{A394ECC7-C9A0-2AFF-4C53-F5E96EC61557}"/>
              </a:ext>
            </a:extLst>
          </p:cNvPr>
          <p:cNvSpPr txBox="1"/>
          <p:nvPr/>
        </p:nvSpPr>
        <p:spPr>
          <a:xfrm>
            <a:off x="219676" y="1238022"/>
            <a:ext cx="11534671" cy="1015663"/>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All the content we are reviewing today can be found in our PRG.</a:t>
            </a:r>
          </a:p>
          <a:p>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Some of the highlights include:</a:t>
            </a:r>
          </a:p>
        </p:txBody>
      </p:sp>
      <p:sp>
        <p:nvSpPr>
          <p:cNvPr id="22" name="object 2">
            <a:extLst>
              <a:ext uri="{FF2B5EF4-FFF2-40B4-BE49-F238E27FC236}">
                <a16:creationId xmlns:a16="http://schemas.microsoft.com/office/drawing/2014/main" id="{7F60DAE4-EC8A-115D-2548-316ABB9458EF}"/>
              </a:ext>
            </a:extLst>
          </p:cNvPr>
          <p:cNvSpPr/>
          <p:nvPr/>
        </p:nvSpPr>
        <p:spPr>
          <a:xfrm>
            <a:off x="49068" y="2369634"/>
            <a:ext cx="2621283" cy="2964366"/>
          </a:xfrm>
          <a:prstGeom prst="round2DiagRect">
            <a:avLst/>
          </a:prstGeom>
          <a:solidFill>
            <a:srgbClr val="7E247C"/>
          </a:solidFill>
        </p:spPr>
        <p:txBody>
          <a:bodyPr wrap="square" lIns="0" tIns="0" rIns="0" bIns="0" rtlCol="0"/>
          <a:lstStyle/>
          <a:p>
            <a:endParaRPr/>
          </a:p>
        </p:txBody>
      </p:sp>
      <p:grpSp>
        <p:nvGrpSpPr>
          <p:cNvPr id="23" name="Group 22">
            <a:extLst>
              <a:ext uri="{FF2B5EF4-FFF2-40B4-BE49-F238E27FC236}">
                <a16:creationId xmlns:a16="http://schemas.microsoft.com/office/drawing/2014/main" id="{B44FFFDB-7AC7-E9C0-ACB2-43822BC9BABA}"/>
              </a:ext>
            </a:extLst>
          </p:cNvPr>
          <p:cNvGrpSpPr/>
          <p:nvPr/>
        </p:nvGrpSpPr>
        <p:grpSpPr>
          <a:xfrm>
            <a:off x="2716068" y="3711864"/>
            <a:ext cx="428336" cy="501072"/>
            <a:chOff x="2227119" y="1925132"/>
            <a:chExt cx="428336" cy="501072"/>
          </a:xfrm>
          <a:solidFill>
            <a:srgbClr val="1A6EC3"/>
          </a:solidFill>
        </p:grpSpPr>
        <p:sp>
          <p:nvSpPr>
            <p:cNvPr id="24" name="Arrow: Right 23">
              <a:extLst>
                <a:ext uri="{FF2B5EF4-FFF2-40B4-BE49-F238E27FC236}">
                  <a16:creationId xmlns:a16="http://schemas.microsoft.com/office/drawing/2014/main" id="{4EDA5C17-F59C-A212-6333-C5E57EB8A743}"/>
                </a:ext>
              </a:extLst>
            </p:cNvPr>
            <p:cNvSpPr/>
            <p:nvPr/>
          </p:nvSpPr>
          <p:spPr>
            <a:xfrm>
              <a:off x="2227119" y="1925132"/>
              <a:ext cx="428336" cy="501072"/>
            </a:xfrm>
            <a:prstGeom prst="rightArrow">
              <a:avLst>
                <a:gd name="adj1" fmla="val 60000"/>
                <a:gd name="adj2" fmla="val 50000"/>
              </a:avLst>
            </a:prstGeom>
            <a:grp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Arrow: Right 4">
              <a:extLst>
                <a:ext uri="{FF2B5EF4-FFF2-40B4-BE49-F238E27FC236}">
                  <a16:creationId xmlns:a16="http://schemas.microsoft.com/office/drawing/2014/main" id="{92898995-4249-7FB5-A163-DCA1B33EC002}"/>
                </a:ext>
              </a:extLst>
            </p:cNvPr>
            <p:cNvSpPr txBox="1"/>
            <p:nvPr/>
          </p:nvSpPr>
          <p:spPr>
            <a:xfrm>
              <a:off x="2227119" y="2025346"/>
              <a:ext cx="299835" cy="3006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26" name="Group 25">
            <a:extLst>
              <a:ext uri="{FF2B5EF4-FFF2-40B4-BE49-F238E27FC236}">
                <a16:creationId xmlns:a16="http://schemas.microsoft.com/office/drawing/2014/main" id="{E8687B6D-1C9A-54E3-57F3-F7A73213943A}"/>
              </a:ext>
            </a:extLst>
          </p:cNvPr>
          <p:cNvGrpSpPr/>
          <p:nvPr/>
        </p:nvGrpSpPr>
        <p:grpSpPr>
          <a:xfrm>
            <a:off x="5869132" y="3719298"/>
            <a:ext cx="428336" cy="501072"/>
            <a:chOff x="2227119" y="1925132"/>
            <a:chExt cx="428336" cy="501072"/>
          </a:xfrm>
          <a:solidFill>
            <a:srgbClr val="5699CA"/>
          </a:solidFill>
        </p:grpSpPr>
        <p:sp>
          <p:nvSpPr>
            <p:cNvPr id="27" name="Arrow: Right 26">
              <a:extLst>
                <a:ext uri="{FF2B5EF4-FFF2-40B4-BE49-F238E27FC236}">
                  <a16:creationId xmlns:a16="http://schemas.microsoft.com/office/drawing/2014/main" id="{39C76350-F9CB-8ADF-353E-39B207082015}"/>
                </a:ext>
              </a:extLst>
            </p:cNvPr>
            <p:cNvSpPr/>
            <p:nvPr/>
          </p:nvSpPr>
          <p:spPr>
            <a:xfrm>
              <a:off x="2227119" y="1925132"/>
              <a:ext cx="428336" cy="501072"/>
            </a:xfrm>
            <a:prstGeom prst="rightArrow">
              <a:avLst>
                <a:gd name="adj1" fmla="val 60000"/>
                <a:gd name="adj2" fmla="val 50000"/>
              </a:avLst>
            </a:prstGeom>
            <a:grp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Arrow: Right 4">
              <a:extLst>
                <a:ext uri="{FF2B5EF4-FFF2-40B4-BE49-F238E27FC236}">
                  <a16:creationId xmlns:a16="http://schemas.microsoft.com/office/drawing/2014/main" id="{89068811-A895-C6F9-D279-B3AB38BBF8BC}"/>
                </a:ext>
              </a:extLst>
            </p:cNvPr>
            <p:cNvSpPr txBox="1"/>
            <p:nvPr/>
          </p:nvSpPr>
          <p:spPr>
            <a:xfrm>
              <a:off x="2227119" y="2025346"/>
              <a:ext cx="299835" cy="3006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29" name="Group 28">
            <a:extLst>
              <a:ext uri="{FF2B5EF4-FFF2-40B4-BE49-F238E27FC236}">
                <a16:creationId xmlns:a16="http://schemas.microsoft.com/office/drawing/2014/main" id="{CD54EEEA-9A52-0D5E-98CC-92976B9C1E6A}"/>
              </a:ext>
            </a:extLst>
          </p:cNvPr>
          <p:cNvGrpSpPr/>
          <p:nvPr/>
        </p:nvGrpSpPr>
        <p:grpSpPr>
          <a:xfrm>
            <a:off x="9041664" y="3719298"/>
            <a:ext cx="428336" cy="501072"/>
            <a:chOff x="2227119" y="1925132"/>
            <a:chExt cx="428336" cy="501072"/>
          </a:xfrm>
          <a:solidFill>
            <a:srgbClr val="5699CA"/>
          </a:solidFill>
        </p:grpSpPr>
        <p:sp>
          <p:nvSpPr>
            <p:cNvPr id="30" name="Arrow: Right 29">
              <a:extLst>
                <a:ext uri="{FF2B5EF4-FFF2-40B4-BE49-F238E27FC236}">
                  <a16:creationId xmlns:a16="http://schemas.microsoft.com/office/drawing/2014/main" id="{E92E3143-3856-DBC2-D4C4-526B4927BE86}"/>
                </a:ext>
              </a:extLst>
            </p:cNvPr>
            <p:cNvSpPr/>
            <p:nvPr/>
          </p:nvSpPr>
          <p:spPr>
            <a:xfrm>
              <a:off x="2227119" y="1925132"/>
              <a:ext cx="428336" cy="501072"/>
            </a:xfrm>
            <a:prstGeom prst="rightArrow">
              <a:avLst>
                <a:gd name="adj1" fmla="val 60000"/>
                <a:gd name="adj2" fmla="val 50000"/>
              </a:avLst>
            </a:prstGeom>
            <a:grp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Arrow: Right 4">
              <a:extLst>
                <a:ext uri="{FF2B5EF4-FFF2-40B4-BE49-F238E27FC236}">
                  <a16:creationId xmlns:a16="http://schemas.microsoft.com/office/drawing/2014/main" id="{53C6B62B-57C8-1349-859D-BA8761E2C7A1}"/>
                </a:ext>
              </a:extLst>
            </p:cNvPr>
            <p:cNvSpPr txBox="1"/>
            <p:nvPr/>
          </p:nvSpPr>
          <p:spPr>
            <a:xfrm>
              <a:off x="2227119" y="2025346"/>
              <a:ext cx="299835" cy="3006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rgbClr val="FFCC00"/>
                </a:solidFill>
              </a:endParaRPr>
            </a:p>
          </p:txBody>
        </p:sp>
      </p:grpSp>
      <p:sp>
        <p:nvSpPr>
          <p:cNvPr id="32" name="TextBox 31">
            <a:extLst>
              <a:ext uri="{FF2B5EF4-FFF2-40B4-BE49-F238E27FC236}">
                <a16:creationId xmlns:a16="http://schemas.microsoft.com/office/drawing/2014/main" id="{9340AC99-9186-D130-1F0B-81C6CCC9E70C}"/>
              </a:ext>
            </a:extLst>
          </p:cNvPr>
          <p:cNvSpPr txBox="1"/>
          <p:nvPr/>
        </p:nvSpPr>
        <p:spPr>
          <a:xfrm>
            <a:off x="198117" y="5443507"/>
            <a:ext cx="11534671" cy="86177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Check out our PRG online: (</a:t>
            </a:r>
            <a:r>
              <a:rPr lang="en-US" sz="1600" b="1" dirty="0">
                <a:solidFill>
                  <a:srgbClr val="FFCC00"/>
                </a:solidFill>
                <a:effectLst>
                  <a:outerShdw blurRad="38100" dist="38100" dir="2700000" algn="tl">
                    <a:srgbClr val="000000">
                      <a:alpha val="43137"/>
                    </a:srgbClr>
                  </a:outerShdw>
                </a:effectLst>
                <a:latin typeface="Century Gothic" panose="020B0502020202020204" pitchFamily="34" charset="0"/>
              </a:rPr>
              <a:t>https://client.libertydentalplan.com/NVMedicaid</a:t>
            </a:r>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a:t>
            </a:r>
            <a:b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br>
            <a:b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br>
            <a:r>
              <a:rPr lang="en-US" sz="1600" dirty="0">
                <a:solidFill>
                  <a:schemeClr val="bg1"/>
                </a:solidFill>
                <a:effectLst>
                  <a:outerShdw blurRad="38100" dist="38100" dir="2700000" algn="tl">
                    <a:srgbClr val="000000">
                      <a:alpha val="43137"/>
                    </a:srgbClr>
                  </a:outerShdw>
                </a:effectLst>
                <a:latin typeface="Century Gothic" panose="020B0502020202020204" pitchFamily="34" charset="0"/>
              </a:rPr>
              <a:t>Visit often - the online version is always up to date!</a:t>
            </a:r>
          </a:p>
        </p:txBody>
      </p:sp>
      <p:sp>
        <p:nvSpPr>
          <p:cNvPr id="33" name="TextBox 32">
            <a:extLst>
              <a:ext uri="{FF2B5EF4-FFF2-40B4-BE49-F238E27FC236}">
                <a16:creationId xmlns:a16="http://schemas.microsoft.com/office/drawing/2014/main" id="{36E7CC90-03D0-A230-7D0C-3003EC286BBC}"/>
              </a:ext>
            </a:extLst>
          </p:cNvPr>
          <p:cNvSpPr txBox="1"/>
          <p:nvPr/>
        </p:nvSpPr>
        <p:spPr>
          <a:xfrm>
            <a:off x="228600" y="2590800"/>
            <a:ext cx="2427245" cy="2677656"/>
          </a:xfrm>
          <a:prstGeom prst="rect">
            <a:avLst/>
          </a:prstGeom>
          <a:noFill/>
        </p:spPr>
        <p:txBody>
          <a:bodyPr wrap="square" rtlCol="0">
            <a:spAutoFit/>
          </a:bodyPr>
          <a:lstStyle/>
          <a:p>
            <a:pPr lvl="0"/>
            <a:r>
              <a:rPr lang="en-US" sz="2400" b="0" i="0" baseline="0" dirty="0">
                <a:solidFill>
                  <a:schemeClr val="bg1"/>
                </a:solidFill>
                <a:effectLst>
                  <a:outerShdw blurRad="38100" dist="38100" dir="2700000" algn="tl">
                    <a:srgbClr val="000000">
                      <a:alpha val="43137"/>
                    </a:srgbClr>
                  </a:outerShdw>
                </a:effectLst>
                <a:latin typeface="Century Gothic" panose="020B0502020202020204" pitchFamily="34" charset="0"/>
              </a:rPr>
              <a:t>Priority populations served in the contract including </a:t>
            </a:r>
            <a:r>
              <a:rPr lang="en-US" sz="2400" b="1" i="0" baseline="0" dirty="0">
                <a:solidFill>
                  <a:srgbClr val="FFCC00"/>
                </a:solidFill>
                <a:effectLst>
                  <a:outerShdw blurRad="38100" dist="38100" dir="2700000" algn="tl">
                    <a:srgbClr val="000000">
                      <a:alpha val="43137"/>
                    </a:srgbClr>
                  </a:outerShdw>
                </a:effectLst>
                <a:latin typeface="Century Gothic" panose="020B0502020202020204" pitchFamily="34" charset="0"/>
              </a:rPr>
              <a:t>pregnant women</a:t>
            </a:r>
            <a:r>
              <a:rPr lang="en-US" sz="2400" b="1" i="0" baseline="0" dirty="0">
                <a:solidFill>
                  <a:schemeClr val="bg1"/>
                </a:solidFill>
                <a:effectLst>
                  <a:outerShdw blurRad="38100" dist="38100" dir="2700000" algn="tl">
                    <a:srgbClr val="000000">
                      <a:alpha val="43137"/>
                    </a:srgbClr>
                  </a:outerShdw>
                </a:effectLst>
                <a:latin typeface="Century Gothic" panose="020B0502020202020204" pitchFamily="34" charset="0"/>
              </a:rPr>
              <a:t>.</a:t>
            </a:r>
            <a:endParaRPr lang="en-US" sz="2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4" name="TextBox 33">
            <a:extLst>
              <a:ext uri="{FF2B5EF4-FFF2-40B4-BE49-F238E27FC236}">
                <a16:creationId xmlns:a16="http://schemas.microsoft.com/office/drawing/2014/main" id="{EF931F2D-AFC7-75DE-CD10-60A30E02D404}"/>
              </a:ext>
            </a:extLst>
          </p:cNvPr>
          <p:cNvSpPr txBox="1"/>
          <p:nvPr/>
        </p:nvSpPr>
        <p:spPr>
          <a:xfrm>
            <a:off x="3274942" y="2927034"/>
            <a:ext cx="2427245" cy="1569660"/>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Century Gothic" panose="020B0502020202020204" pitchFamily="34" charset="0"/>
              </a:rPr>
              <a:t>New benefits available</a:t>
            </a:r>
          </a:p>
        </p:txBody>
      </p:sp>
      <p:sp>
        <p:nvSpPr>
          <p:cNvPr id="35" name="TextBox 34">
            <a:extLst>
              <a:ext uri="{FF2B5EF4-FFF2-40B4-BE49-F238E27FC236}">
                <a16:creationId xmlns:a16="http://schemas.microsoft.com/office/drawing/2014/main" id="{FCB97F06-BE01-A2B3-313C-6C5DA52CBBA3}"/>
              </a:ext>
            </a:extLst>
          </p:cNvPr>
          <p:cNvSpPr txBox="1"/>
          <p:nvPr/>
        </p:nvSpPr>
        <p:spPr>
          <a:xfrm>
            <a:off x="6732842" y="2461159"/>
            <a:ext cx="2209184" cy="2723823"/>
          </a:xfrm>
          <a:prstGeom prst="rect">
            <a:avLst/>
          </a:prstGeom>
          <a:noFill/>
        </p:spPr>
        <p:txBody>
          <a:bodyPr wrap="square" rtlCol="0">
            <a:spAutoFit/>
          </a:bodyPr>
          <a:lstStyle/>
          <a:p>
            <a:r>
              <a:rPr lang="en-US" sz="1900" i="0" baseline="0" dirty="0">
                <a:solidFill>
                  <a:schemeClr val="bg1"/>
                </a:solidFill>
                <a:effectLst>
                  <a:outerShdw blurRad="38100" dist="38100" dir="2700000" algn="tl">
                    <a:srgbClr val="000000">
                      <a:alpha val="43137"/>
                    </a:srgbClr>
                  </a:outerShdw>
                </a:effectLst>
                <a:latin typeface="Century Gothic" panose="020B0502020202020204" pitchFamily="34" charset="0"/>
              </a:rPr>
              <a:t>LIBERTY’s case management program to </a:t>
            </a:r>
            <a:r>
              <a:rPr lang="en-US" sz="1900" b="1" i="0" baseline="0" dirty="0">
                <a:solidFill>
                  <a:srgbClr val="FFC000"/>
                </a:solidFill>
                <a:effectLst>
                  <a:outerShdw blurRad="38100" dist="38100" dir="2700000" algn="tl">
                    <a:srgbClr val="000000">
                      <a:alpha val="43137"/>
                    </a:srgbClr>
                  </a:outerShdw>
                </a:effectLst>
                <a:latin typeface="Century Gothic" panose="020B0502020202020204" pitchFamily="34" charset="0"/>
              </a:rPr>
              <a:t>provide extra support </a:t>
            </a:r>
            <a:r>
              <a:rPr lang="en-US" sz="1900" i="0" baseline="0" dirty="0">
                <a:solidFill>
                  <a:schemeClr val="bg1"/>
                </a:solidFill>
                <a:effectLst>
                  <a:outerShdw blurRad="38100" dist="38100" dir="2700000" algn="tl">
                    <a:srgbClr val="000000">
                      <a:alpha val="43137"/>
                    </a:srgbClr>
                  </a:outerShdw>
                </a:effectLst>
                <a:latin typeface="Century Gothic" panose="020B0502020202020204" pitchFamily="34" charset="0"/>
              </a:rPr>
              <a:t>for members with complex dental and medical needs</a:t>
            </a:r>
            <a:r>
              <a:rPr lang="en-US" sz="1900" b="1" i="0" baseline="0" dirty="0">
                <a:solidFill>
                  <a:schemeClr val="bg1"/>
                </a:solidFill>
                <a:effectLst>
                  <a:outerShdw blurRad="38100" dist="38100" dir="2700000" algn="tl">
                    <a:srgbClr val="000000">
                      <a:alpha val="43137"/>
                    </a:srgbClr>
                  </a:outerShdw>
                </a:effectLst>
                <a:latin typeface="Century Gothic" panose="020B0502020202020204" pitchFamily="34" charset="0"/>
              </a:rPr>
              <a:t>.</a:t>
            </a:r>
            <a:endParaRPr lang="en-US" sz="19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6" name="TextBox 35">
            <a:extLst>
              <a:ext uri="{FF2B5EF4-FFF2-40B4-BE49-F238E27FC236}">
                <a16:creationId xmlns:a16="http://schemas.microsoft.com/office/drawing/2014/main" id="{DBF7BB36-FA6B-A235-1B1B-7C5553147510}"/>
              </a:ext>
            </a:extLst>
          </p:cNvPr>
          <p:cNvSpPr txBox="1"/>
          <p:nvPr/>
        </p:nvSpPr>
        <p:spPr>
          <a:xfrm>
            <a:off x="9783581" y="2434331"/>
            <a:ext cx="2209184" cy="2569934"/>
          </a:xfrm>
          <a:prstGeom prst="rect">
            <a:avLst/>
          </a:prstGeom>
          <a:noFill/>
        </p:spPr>
        <p:txBody>
          <a:bodyPr wrap="square" rtlCol="0">
            <a:spAutoFit/>
          </a:bodyPr>
          <a:lstStyle/>
          <a:p>
            <a:pPr lvl="0"/>
            <a:r>
              <a:rPr lang="en-US" sz="2300" dirty="0">
                <a:solidFill>
                  <a:schemeClr val="bg1"/>
                </a:solidFill>
                <a:effectLst>
                  <a:outerShdw blurRad="38100" dist="38100" dir="2700000" algn="tl">
                    <a:srgbClr val="000000">
                      <a:alpha val="43137"/>
                    </a:srgbClr>
                  </a:outerShdw>
                </a:effectLst>
                <a:latin typeface="Century Gothic" panose="020B0502020202020204" pitchFamily="34" charset="0"/>
              </a:rPr>
              <a:t>Opportunity to participate in </a:t>
            </a:r>
            <a:r>
              <a:rPr lang="en-US" sz="2300" b="1" dirty="0">
                <a:solidFill>
                  <a:srgbClr val="FFC000"/>
                </a:solidFill>
                <a:effectLst>
                  <a:outerShdw blurRad="38100" dist="38100" dir="2700000" algn="tl">
                    <a:srgbClr val="000000">
                      <a:alpha val="43137"/>
                    </a:srgbClr>
                  </a:outerShdw>
                </a:effectLst>
                <a:latin typeface="Century Gothic" panose="020B0502020202020204" pitchFamily="34" charset="0"/>
              </a:rPr>
              <a:t>value-based programs</a:t>
            </a:r>
            <a:r>
              <a:rPr lang="en-US" sz="2300" dirty="0">
                <a:solidFill>
                  <a:schemeClr val="bg1"/>
                </a:solidFill>
                <a:effectLst>
                  <a:outerShdw blurRad="38100" dist="38100" dir="2700000" algn="tl">
                    <a:srgbClr val="000000">
                      <a:alpha val="43137"/>
                    </a:srgbClr>
                  </a:outerShdw>
                </a:effectLst>
                <a:latin typeface="Century Gothic" panose="020B0502020202020204" pitchFamily="34" charset="0"/>
              </a:rPr>
              <a:t> and performance bonuses.</a:t>
            </a:r>
          </a:p>
        </p:txBody>
      </p:sp>
      <p:sp>
        <p:nvSpPr>
          <p:cNvPr id="2" name="Title 1">
            <a:extLst>
              <a:ext uri="{FF2B5EF4-FFF2-40B4-BE49-F238E27FC236}">
                <a16:creationId xmlns:a16="http://schemas.microsoft.com/office/drawing/2014/main" id="{0B98B12A-5239-5E17-A55E-05530CDACCE0}"/>
              </a:ext>
            </a:extLst>
          </p:cNvPr>
          <p:cNvSpPr>
            <a:spLocks noGrp="1"/>
          </p:cNvSpPr>
          <p:nvPr>
            <p:ph type="title"/>
          </p:nvPr>
        </p:nvSpPr>
        <p:spPr/>
        <p:txBody>
          <a:bodyPr>
            <a:normAutofit/>
          </a:bodyPr>
          <a:lstStyle/>
          <a:p>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Provider Reference Guide (PRG)</a:t>
            </a:r>
            <a:endParaRPr lang="en-US" dirty="0"/>
          </a:p>
        </p:txBody>
      </p:sp>
    </p:spTree>
    <p:extLst>
      <p:ext uri="{BB962C8B-B14F-4D97-AF65-F5344CB8AC3E}">
        <p14:creationId xmlns:p14="http://schemas.microsoft.com/office/powerpoint/2010/main" val="124725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32EB1629-0FAB-403F-986D-34EF2E962B27}"/>
              </a:ext>
            </a:extLst>
          </p:cNvPr>
          <p:cNvCxnSpPr>
            <a:cxnSpLocks/>
          </p:cNvCxnSpPr>
          <p:nvPr/>
        </p:nvCxnSpPr>
        <p:spPr>
          <a:xfrm>
            <a:off x="6019800" y="941073"/>
            <a:ext cx="0" cy="5288571"/>
          </a:xfrm>
          <a:prstGeom prst="line">
            <a:avLst/>
          </a:prstGeom>
          <a:ln w="12700">
            <a:solidFill>
              <a:srgbClr val="DF69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4843B0-51D4-84E0-BE93-7C46F5883044}"/>
              </a:ext>
            </a:extLst>
          </p:cNvPr>
          <p:cNvSpPr txBox="1"/>
          <p:nvPr/>
        </p:nvSpPr>
        <p:spPr>
          <a:xfrm>
            <a:off x="154759" y="854073"/>
            <a:ext cx="5712642" cy="4924425"/>
          </a:xfrm>
          <a:prstGeom prst="rect">
            <a:avLst/>
          </a:prstGeom>
          <a:noFill/>
        </p:spPr>
        <p:txBody>
          <a:bodyPr wrap="square" lIns="91440" tIns="45720" rIns="91440" bIns="45720" rtlCol="0" anchor="ctr">
            <a:spAutoFit/>
          </a:bodyPr>
          <a:lstStyle/>
          <a:p>
            <a:pPr marL="0" marR="0" indent="0">
              <a:spcBef>
                <a:spcPts val="0"/>
              </a:spcBef>
              <a:spcAft>
                <a:spcPts val="800"/>
              </a:spcAft>
              <a:buNone/>
            </a:pPr>
            <a:r>
              <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rPr>
              <a:t>On-Demand Training - Available on Portal </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Grievance and appeals</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Claims</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Dental Records</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Abuse and Neglect reporting - vulnerable adults</a:t>
            </a:r>
          </a:p>
          <a:p>
            <a:pPr marL="0" marR="0">
              <a:spcBef>
                <a:spcPts val="0"/>
              </a:spcBef>
              <a:spcAft>
                <a:spcPts val="800"/>
              </a:spcAft>
            </a:pPr>
            <a:endParaRPr lang="en-US" sz="2100"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rPr>
              <a:t>Monthly Training Offered by Provider Relations Team</a:t>
            </a:r>
            <a:endPar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rPr>
              <a:t>Monthly provider portal training</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rPr>
              <a:t>Claims and pre-auth Submission</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rPr>
              <a:t>Corrected Claims process</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rPr>
              <a:t>Eligibility and Benefits</a:t>
            </a:r>
          </a:p>
          <a:p>
            <a:pPr marL="800100" lvl="1" indent="-342900">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rPr>
              <a:t>New Office Orientation - as needed</a:t>
            </a:r>
          </a:p>
        </p:txBody>
      </p:sp>
      <p:sp>
        <p:nvSpPr>
          <p:cNvPr id="5" name="TextBox 4">
            <a:extLst>
              <a:ext uri="{FF2B5EF4-FFF2-40B4-BE49-F238E27FC236}">
                <a16:creationId xmlns:a16="http://schemas.microsoft.com/office/drawing/2014/main" id="{348FF2AB-A607-CE50-1D60-CB19A4AC0AB4}"/>
              </a:ext>
            </a:extLst>
          </p:cNvPr>
          <p:cNvSpPr txBox="1"/>
          <p:nvPr/>
        </p:nvSpPr>
        <p:spPr>
          <a:xfrm>
            <a:off x="6286502" y="941073"/>
            <a:ext cx="5638796" cy="3954929"/>
          </a:xfrm>
          <a:prstGeom prst="rect">
            <a:avLst/>
          </a:prstGeom>
          <a:noFill/>
        </p:spPr>
        <p:txBody>
          <a:bodyPr wrap="square" lIns="91440" tIns="45720" rIns="91440" bIns="45720" rtlCol="0" anchor="ctr">
            <a:spAutoFit/>
          </a:bodyPr>
          <a:lstStyle/>
          <a:p>
            <a:pPr marL="0" marR="0" indent="0">
              <a:spcBef>
                <a:spcPts val="0"/>
              </a:spcBef>
              <a:spcAft>
                <a:spcPts val="800"/>
              </a:spcAft>
              <a:buNone/>
            </a:pPr>
            <a:r>
              <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rPr>
              <a:t>Quarterly Webinars Planned for 2023</a:t>
            </a:r>
            <a:endPar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a:p>
            <a:pPr marL="800100" lvl="1" indent="-342900">
              <a:spcAft>
                <a:spcPts val="800"/>
              </a:spcAft>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SDOH – Q1</a:t>
            </a:r>
          </a:p>
          <a:p>
            <a:pPr marL="800100" lvl="1" indent="-342900">
              <a:spcAft>
                <a:spcPts val="800"/>
              </a:spcAft>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Culturally Competent Dentistry – Q2 </a:t>
            </a:r>
          </a:p>
          <a:p>
            <a:pPr marL="800100" lvl="1" indent="-342900">
              <a:spcAft>
                <a:spcPts val="800"/>
              </a:spcAft>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Specialized IDD training – Q3 </a:t>
            </a:r>
          </a:p>
          <a:p>
            <a:pPr marL="800100" lvl="1" indent="-342900">
              <a:spcAft>
                <a:spcPts val="800"/>
              </a:spcAft>
              <a:buBlip>
                <a:blip r:embed="rId3"/>
              </a:buBlip>
            </a:pPr>
            <a:r>
              <a:rPr lang="en-US" sz="21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Screening, Brief Intervention and referral to Treatment – Q4 </a:t>
            </a:r>
          </a:p>
          <a:p>
            <a:pPr marL="0" marR="0" indent="0">
              <a:spcBef>
                <a:spcPts val="0"/>
              </a:spcBef>
              <a:spcAft>
                <a:spcPts val="800"/>
              </a:spcAft>
              <a:buNone/>
            </a:pPr>
            <a:r>
              <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rPr>
              <a:t>Annual Compliance Training</a:t>
            </a:r>
          </a:p>
          <a:p>
            <a:pPr marL="0" indent="0">
              <a:spcBef>
                <a:spcPts val="0"/>
              </a:spcBef>
              <a:spcAft>
                <a:spcPts val="800"/>
              </a:spcAft>
              <a:buNone/>
            </a:pPr>
            <a:r>
              <a:rPr lang="en-US" sz="1600" u="sng" dirty="0">
                <a:solidFill>
                  <a:srgbClr val="FFCC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https://www.libertydentalplan.com/Providers/Provider-Training-1.aspx?_ga=2.108010818.1936080356.1667584776-323852073.1667584776</a:t>
            </a:r>
            <a:endParaRPr lang="en-US" sz="1600" dirty="0">
              <a:solidFill>
                <a:srgbClr val="FFCC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9AB5E204-4C33-CDFE-D5CD-E9E783513608}"/>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2023 Provider </a:t>
            </a:r>
            <a:r>
              <a:rPr lang="en-US" sz="4000" b="1" dirty="0">
                <a:solidFill>
                  <a:prstClr val="white"/>
                </a:solidFill>
                <a:effectLst>
                  <a:outerShdw blurRad="38100" dist="38100" dir="2700000" algn="tl">
                    <a:srgbClr val="000000">
                      <a:alpha val="43137"/>
                    </a:srgbClr>
                  </a:outerShdw>
                </a:effectLst>
                <a:latin typeface="Century Gothic" panose="020B0502020202020204" pitchFamily="34" charset="0"/>
              </a:rPr>
              <a:t>Training </a:t>
            </a:r>
            <a:endParaRPr lang="en-US" dirty="0"/>
          </a:p>
        </p:txBody>
      </p:sp>
      <p:sp>
        <p:nvSpPr>
          <p:cNvPr id="7" name="TextBox 6">
            <a:extLst>
              <a:ext uri="{FF2B5EF4-FFF2-40B4-BE49-F238E27FC236}">
                <a16:creationId xmlns:a16="http://schemas.microsoft.com/office/drawing/2014/main" id="{23AF3DBE-83C8-4681-8A4D-B8E7E2B7B20A}"/>
              </a:ext>
            </a:extLst>
          </p:cNvPr>
          <p:cNvSpPr txBox="1"/>
          <p:nvPr/>
        </p:nvSpPr>
        <p:spPr>
          <a:xfrm>
            <a:off x="6629402" y="5224429"/>
            <a:ext cx="5562598" cy="1384995"/>
          </a:xfrm>
          <a:prstGeom prst="rect">
            <a:avLst/>
          </a:prstGeom>
          <a:noFill/>
        </p:spPr>
        <p:txBody>
          <a:bodyPr wrap="square">
            <a:spAutoFit/>
          </a:bodyPr>
          <a:lstStyle/>
          <a:p>
            <a:r>
              <a:rPr lang="en-US" sz="2100" b="1" dirty="0">
                <a:solidFill>
                  <a:srgbClr val="FFC000"/>
                </a:solidFill>
                <a:effectLst>
                  <a:outerShdw blurRad="38100" dist="38100" dir="2700000" algn="tl">
                    <a:srgbClr val="000000">
                      <a:alpha val="43137"/>
                    </a:srgbClr>
                  </a:outerShdw>
                </a:effectLst>
                <a:latin typeface="Century Gothic" panose="020B0502020202020204" pitchFamily="34" charset="0"/>
              </a:rPr>
              <a:t>Make sure to take advantage of these training opportunities and ask your network manager if you have any questions.</a:t>
            </a:r>
          </a:p>
        </p:txBody>
      </p:sp>
    </p:spTree>
    <p:extLst>
      <p:ext uri="{BB962C8B-B14F-4D97-AF65-F5344CB8AC3E}">
        <p14:creationId xmlns:p14="http://schemas.microsoft.com/office/powerpoint/2010/main" val="362246492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PPT-Template-Corporate-Purple-Final 2" id="{4DCF2AD9-85E3-4971-A0A3-E52BCDF9F16F}" vid="{95BF6C9B-24C8-441C-9A06-B9300FA86C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30494</TotalTime>
  <Words>1737</Words>
  <Application>Microsoft Office PowerPoint</Application>
  <PresentationFormat>Widescreen</PresentationFormat>
  <Paragraphs>265</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Century Gothic</vt:lpstr>
      <vt:lpstr>Gill Sans MT</vt:lpstr>
      <vt:lpstr>Segoe UI</vt:lpstr>
      <vt:lpstr>Wingdings</vt:lpstr>
      <vt:lpstr>1_Office Theme</vt:lpstr>
      <vt:lpstr>PowerPoint Presentation</vt:lpstr>
      <vt:lpstr>Afshin Arian DMD NV Medicaid Dental Director  P: 888.401.1128 x6240 C: 702.600.1613 aarian@libertydentalplan.com    </vt:lpstr>
      <vt:lpstr>Provider Relations  </vt:lpstr>
      <vt:lpstr>2023 Value Added Benefits </vt:lpstr>
      <vt:lpstr>Benefit Changes or Explanations</vt:lpstr>
      <vt:lpstr>HealtHIE Nevada  </vt:lpstr>
      <vt:lpstr>Provider Resources</vt:lpstr>
      <vt:lpstr>Provider Reference Guide (PRG)</vt:lpstr>
      <vt:lpstr>2023 Provider Training </vt:lpstr>
      <vt:lpstr>Obligations and Rewards of Serving as a Dental Home</vt:lpstr>
      <vt:lpstr>LIBERTY’s Requirements for a Complete Dental Record</vt:lpstr>
      <vt:lpstr>Value-Based Programs </vt:lpstr>
      <vt:lpstr>Grievance and Appeals</vt:lpstr>
      <vt:lpstr>Unwinding the Public Health Emergency</vt:lpstr>
      <vt:lpstr>Case Management Program</vt:lpstr>
      <vt:lpstr>Community Smiles Program</vt:lpstr>
      <vt:lpstr>Healthy Behaviors Program</vt:lpstr>
      <vt:lpstr>Community Outreach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Santana</dc:creator>
  <cp:lastModifiedBy>Lindsay Littlefield</cp:lastModifiedBy>
  <cp:revision>124</cp:revision>
  <dcterms:created xsi:type="dcterms:W3CDTF">2021-10-14T13:46:52Z</dcterms:created>
  <dcterms:modified xsi:type="dcterms:W3CDTF">2023-01-05T18:22:25Z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2021-04-05T00:00:00Z</vt:filetime>
  </property>
  <property fmtid="{D5CDD505-2E9C-101B-9397-08002B2CF9AE}" pid="3" name="Creator">
    <vt:lpwstr>Microsoft® PowerPoint® for Microsoft 365</vt:lpwstr>
  </property>
  <property fmtid="{D5CDD505-2E9C-101B-9397-08002B2CF9AE}" pid="4" name="LastSaved">
    <vt:filetime>2021-10-14T00:00:00Z</vt:filetime>
  </property>
</Properties>
</file>